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7" r:id="rId11"/>
    <p:sldId id="266" r:id="rId12"/>
    <p:sldId id="269" r:id="rId13"/>
    <p:sldId id="270" r:id="rId14"/>
    <p:sldId id="271" r:id="rId15"/>
    <p:sldId id="274" r:id="rId16"/>
    <p:sldId id="273" r:id="rId17"/>
    <p:sldId id="275" r:id="rId18"/>
    <p:sldId id="276" r:id="rId19"/>
    <p:sldId id="278" r:id="rId20"/>
    <p:sldId id="277" r:id="rId21"/>
    <p:sldId id="285" r:id="rId22"/>
    <p:sldId id="280" r:id="rId23"/>
    <p:sldId id="281" r:id="rId24"/>
    <p:sldId id="282" r:id="rId25"/>
    <p:sldId id="283" r:id="rId26"/>
    <p:sldId id="284" r:id="rId27"/>
  </p:sldIdLst>
  <p:sldSz cx="12192000" cy="6858000"/>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43" autoAdjust="0"/>
    <p:restoredTop sz="94660"/>
  </p:normalViewPr>
  <p:slideViewPr>
    <p:cSldViewPr snapToGrid="0">
      <p:cViewPr varScale="1">
        <p:scale>
          <a:sx n="69" d="100"/>
          <a:sy n="69" d="100"/>
        </p:scale>
        <p:origin x="-96" y="-12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5" name="Footer Placeholder 4"/>
          <p:cNvSpPr>
            <a:spLocks noGrp="1"/>
          </p:cNvSpPr>
          <p:nvPr>
            <p:ph type="ftr" sz="quarter" idx="11"/>
          </p:nvPr>
        </p:nvSpPr>
        <p:spPr/>
        <p:txBody>
          <a:bodyPr/>
          <a:lstStyle/>
          <a:p>
            <a:endParaRPr lang="es-VE" dirty="0"/>
          </a:p>
        </p:txBody>
      </p:sp>
      <p:sp>
        <p:nvSpPr>
          <p:cNvPr id="6" name="Slide Number Placeholder 5"/>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343454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8" name="Footer Placeholder 7"/>
          <p:cNvSpPr>
            <a:spLocks noGrp="1"/>
          </p:cNvSpPr>
          <p:nvPr>
            <p:ph type="ftr" sz="quarter" idx="11"/>
          </p:nvPr>
        </p:nvSpPr>
        <p:spPr/>
        <p:txBody>
          <a:bodyPr/>
          <a:lstStyle/>
          <a:p>
            <a:endParaRPr lang="es-VE" dirty="0"/>
          </a:p>
        </p:txBody>
      </p:sp>
      <p:sp>
        <p:nvSpPr>
          <p:cNvPr id="9" name="Slide Number Placeholder 8"/>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151612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8" name="Footer Placeholder 7"/>
          <p:cNvSpPr>
            <a:spLocks noGrp="1"/>
          </p:cNvSpPr>
          <p:nvPr>
            <p:ph type="ftr" sz="quarter" idx="11"/>
          </p:nvPr>
        </p:nvSpPr>
        <p:spPr/>
        <p:txBody>
          <a:bodyPr/>
          <a:lstStyle/>
          <a:p>
            <a:endParaRPr lang="es-VE" dirty="0"/>
          </a:p>
        </p:txBody>
      </p:sp>
      <p:sp>
        <p:nvSpPr>
          <p:cNvPr id="9" name="Slide Number Placeholder 8"/>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2597316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5" name="Footer Placeholder 4"/>
          <p:cNvSpPr>
            <a:spLocks noGrp="1"/>
          </p:cNvSpPr>
          <p:nvPr>
            <p:ph type="ftr" sz="quarter" idx="11"/>
          </p:nvPr>
        </p:nvSpPr>
        <p:spPr/>
        <p:txBody>
          <a:bodyPr/>
          <a:lstStyle/>
          <a:p>
            <a:endParaRPr lang="es-VE" dirty="0"/>
          </a:p>
        </p:txBody>
      </p:sp>
      <p:sp>
        <p:nvSpPr>
          <p:cNvPr id="6" name="Slide Number Placeholder 5"/>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18522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5" name="Footer Placeholder 4"/>
          <p:cNvSpPr>
            <a:spLocks noGrp="1"/>
          </p:cNvSpPr>
          <p:nvPr>
            <p:ph type="ftr" sz="quarter" idx="11"/>
          </p:nvPr>
        </p:nvSpPr>
        <p:spPr/>
        <p:txBody>
          <a:bodyPr/>
          <a:lstStyle/>
          <a:p>
            <a:endParaRPr lang="es-VE" dirty="0"/>
          </a:p>
        </p:txBody>
      </p:sp>
      <p:sp>
        <p:nvSpPr>
          <p:cNvPr id="6" name="Slide Number Placeholder 5"/>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283824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Date Placeholder 7"/>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9" name="Footer Placeholder 8"/>
          <p:cNvSpPr>
            <a:spLocks noGrp="1"/>
          </p:cNvSpPr>
          <p:nvPr>
            <p:ph type="ftr" sz="quarter" idx="11"/>
          </p:nvPr>
        </p:nvSpPr>
        <p:spPr/>
        <p:txBody>
          <a:bodyPr/>
          <a:lstStyle/>
          <a:p>
            <a:endParaRPr lang="es-VE" dirty="0"/>
          </a:p>
        </p:txBody>
      </p:sp>
      <p:sp>
        <p:nvSpPr>
          <p:cNvPr id="10" name="Slide Number Placeholder 9"/>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303856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Date Placeholder 1"/>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11" name="Footer Placeholder 10"/>
          <p:cNvSpPr>
            <a:spLocks noGrp="1"/>
          </p:cNvSpPr>
          <p:nvPr>
            <p:ph type="ftr" sz="quarter" idx="11"/>
          </p:nvPr>
        </p:nvSpPr>
        <p:spPr/>
        <p:txBody>
          <a:bodyPr/>
          <a:lstStyle/>
          <a:p>
            <a:endParaRPr lang="es-VE" dirty="0"/>
          </a:p>
        </p:txBody>
      </p:sp>
      <p:sp>
        <p:nvSpPr>
          <p:cNvPr id="12" name="Slide Number Placeholder 11"/>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120219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2" name="Date Placeholder 1"/>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7" name="Footer Placeholder 6"/>
          <p:cNvSpPr>
            <a:spLocks noGrp="1"/>
          </p:cNvSpPr>
          <p:nvPr>
            <p:ph type="ftr" sz="quarter" idx="11"/>
          </p:nvPr>
        </p:nvSpPr>
        <p:spPr/>
        <p:txBody>
          <a:bodyPr/>
          <a:lstStyle/>
          <a:p>
            <a:endParaRPr lang="es-VE" dirty="0"/>
          </a:p>
        </p:txBody>
      </p:sp>
      <p:sp>
        <p:nvSpPr>
          <p:cNvPr id="8" name="Slide Number Placeholder 7"/>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4071049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6" name="Footer Placeholder 5"/>
          <p:cNvSpPr>
            <a:spLocks noGrp="1"/>
          </p:cNvSpPr>
          <p:nvPr>
            <p:ph type="ftr" sz="quarter" idx="11"/>
          </p:nvPr>
        </p:nvSpPr>
        <p:spPr/>
        <p:txBody>
          <a:bodyPr/>
          <a:lstStyle/>
          <a:p>
            <a:endParaRPr lang="es-VE" dirty="0"/>
          </a:p>
        </p:txBody>
      </p:sp>
      <p:sp>
        <p:nvSpPr>
          <p:cNvPr id="7" name="Slide Number Placeholder 6"/>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17512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9" name="Footer Placeholder 8"/>
          <p:cNvSpPr>
            <a:spLocks noGrp="1"/>
          </p:cNvSpPr>
          <p:nvPr>
            <p:ph type="ftr" sz="quarter" idx="11"/>
          </p:nvPr>
        </p:nvSpPr>
        <p:spPr/>
        <p:txBody>
          <a:bodyPr/>
          <a:lstStyle/>
          <a:p>
            <a:endParaRPr lang="es-VE" dirty="0"/>
          </a:p>
        </p:txBody>
      </p:sp>
      <p:sp>
        <p:nvSpPr>
          <p:cNvPr id="10" name="Slide Number Placeholder 9"/>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2094847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CD25B648-F100-4BD7-93CA-FC38C3D4D639}" type="datetimeFigureOut">
              <a:rPr lang="es-VE" smtClean="0"/>
              <a:pPr/>
              <a:t>28/10/2016</a:t>
            </a:fld>
            <a:endParaRPr lang="es-VE" dirty="0"/>
          </a:p>
        </p:txBody>
      </p:sp>
      <p:sp>
        <p:nvSpPr>
          <p:cNvPr id="9" name="Footer Placeholder 8"/>
          <p:cNvSpPr>
            <a:spLocks noGrp="1"/>
          </p:cNvSpPr>
          <p:nvPr>
            <p:ph type="ftr" sz="quarter" idx="11"/>
          </p:nvPr>
        </p:nvSpPr>
        <p:spPr>
          <a:xfrm>
            <a:off x="3499101" y="6356350"/>
            <a:ext cx="5911517" cy="365125"/>
          </a:xfrm>
        </p:spPr>
        <p:txBody>
          <a:bodyPr/>
          <a:lstStyle/>
          <a:p>
            <a:endParaRPr lang="es-VE" dirty="0"/>
          </a:p>
        </p:txBody>
      </p:sp>
      <p:sp>
        <p:nvSpPr>
          <p:cNvPr id="10" name="Slide Number Placeholder 9"/>
          <p:cNvSpPr>
            <a:spLocks noGrp="1"/>
          </p:cNvSpPr>
          <p:nvPr>
            <p:ph type="sldNum" sz="quarter" idx="12"/>
          </p:nvPr>
        </p:nvSpPr>
        <p:spPr/>
        <p:txBody>
          <a:body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297386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D25B648-F100-4BD7-93CA-FC38C3D4D639}" type="datetimeFigureOut">
              <a:rPr lang="es-VE" smtClean="0"/>
              <a:pPr/>
              <a:t>28/10/2016</a:t>
            </a:fld>
            <a:endParaRPr lang="es-VE"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s-VE"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02629A8F-3F76-489A-8EA7-62FFEBF051B4}" type="slidenum">
              <a:rPr lang="es-VE" smtClean="0"/>
              <a:pPr/>
              <a:t>‹Nº›</a:t>
            </a:fld>
            <a:endParaRPr lang="es-VE" dirty="0"/>
          </a:p>
        </p:txBody>
      </p:sp>
    </p:spTree>
    <p:extLst>
      <p:ext uri="{BB962C8B-B14F-4D97-AF65-F5344CB8AC3E}">
        <p14:creationId xmlns:p14="http://schemas.microsoft.com/office/powerpoint/2010/main" xmlns="" val="3705144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3208539"/>
            <a:ext cx="9144000" cy="1200716"/>
          </a:xfrm>
        </p:spPr>
        <p:txBody>
          <a:bodyPr>
            <a:noAutofit/>
          </a:bodyPr>
          <a:lstStyle/>
          <a:p>
            <a:pPr algn="ctr"/>
            <a:r>
              <a:rPr lang="es-VE" sz="2800" b="1" dirty="0">
                <a:effectLst>
                  <a:outerShdw blurRad="38100" dist="38100" dir="2700000" algn="tl">
                    <a:srgbClr val="000000">
                      <a:alpha val="43137"/>
                    </a:srgbClr>
                  </a:outerShdw>
                </a:effectLst>
              </a:rPr>
              <a:t>I</a:t>
            </a:r>
            <a:r>
              <a:rPr lang="es-VE" sz="2800" b="1" dirty="0" smtClean="0">
                <a:effectLst>
                  <a:outerShdw blurRad="38100" dist="38100" dir="2700000" algn="tl">
                    <a:srgbClr val="000000">
                      <a:alpha val="43137"/>
                    </a:srgbClr>
                  </a:outerShdw>
                </a:effectLst>
              </a:rPr>
              <a:t>NFORME   EPU   VENEZUELA</a:t>
            </a:r>
            <a:r>
              <a:rPr lang="es-VE" sz="2800" b="1" dirty="0" smtClean="0"/>
              <a:t/>
            </a:r>
            <a:br>
              <a:rPr lang="es-VE" sz="2800" b="1" dirty="0" smtClean="0"/>
            </a:br>
            <a:r>
              <a:rPr lang="es-VE" sz="2800" b="1" dirty="0" smtClean="0"/>
              <a:t/>
            </a:r>
            <a:br>
              <a:rPr lang="es-VE" sz="2800" b="1" dirty="0" smtClean="0"/>
            </a:br>
            <a:r>
              <a:rPr lang="es-VE" sz="2000" b="1" dirty="0" smtClean="0"/>
              <a:t>Segundo </a:t>
            </a:r>
            <a:r>
              <a:rPr lang="es-VE" sz="2000" b="1" dirty="0"/>
              <a:t>Ciclo del Examen Periódico Universal de </a:t>
            </a:r>
            <a:r>
              <a:rPr lang="es-VE" sz="2000" b="1" dirty="0" smtClean="0"/>
              <a:t>Venezuela </a:t>
            </a:r>
            <a:br>
              <a:rPr lang="es-VE" sz="2000" b="1" dirty="0" smtClean="0"/>
            </a:br>
            <a:r>
              <a:rPr lang="es-VE" sz="2000" b="1" dirty="0" smtClean="0"/>
              <a:t>(Período </a:t>
            </a:r>
            <a:r>
              <a:rPr lang="es-VE" sz="2000" b="1" dirty="0"/>
              <a:t>de Sesiones N° 26 del Consejo de Derechos Humanos de las Naciones </a:t>
            </a:r>
            <a:r>
              <a:rPr lang="es-VE" sz="2000" b="1" dirty="0" smtClean="0"/>
              <a:t>Unidas) </a:t>
            </a:r>
            <a:br>
              <a:rPr lang="es-VE" sz="2000" b="1" dirty="0" smtClean="0"/>
            </a:br>
            <a:r>
              <a:rPr lang="es-VE" sz="2000" b="1" dirty="0" smtClean="0"/>
              <a:t/>
            </a:r>
            <a:br>
              <a:rPr lang="es-VE" sz="2000" b="1" dirty="0" smtClean="0"/>
            </a:br>
            <a:r>
              <a:rPr lang="es-VE" sz="2000" b="1" dirty="0" smtClean="0"/>
              <a:t>Elaborado </a:t>
            </a:r>
            <a:r>
              <a:rPr lang="es-VE" sz="2000" b="1" dirty="0"/>
              <a:t>por el Observatorio Venezolano de los Derechos Humanos de las </a:t>
            </a:r>
            <a:r>
              <a:rPr lang="es-VE" sz="2000" b="1" dirty="0" smtClean="0"/>
              <a:t>Mujeres</a:t>
            </a:r>
            <a:r>
              <a:rPr lang="es-VE" sz="2000" dirty="0"/>
              <a:t/>
            </a:r>
            <a:br>
              <a:rPr lang="es-VE" sz="2000" dirty="0"/>
            </a:br>
            <a:r>
              <a:rPr lang="es-VE" sz="2000" dirty="0"/>
              <a:t/>
            </a:r>
            <a:br>
              <a:rPr lang="es-VE" sz="2000" dirty="0"/>
            </a:br>
            <a:endParaRPr lang="es-VE" sz="2000" dirty="0"/>
          </a:p>
        </p:txBody>
      </p:sp>
      <p:sp>
        <p:nvSpPr>
          <p:cNvPr id="3" name="Subtítulo 2"/>
          <p:cNvSpPr>
            <a:spLocks noGrp="1"/>
          </p:cNvSpPr>
          <p:nvPr>
            <p:ph type="subTitle" idx="1"/>
          </p:nvPr>
        </p:nvSpPr>
        <p:spPr>
          <a:xfrm>
            <a:off x="243115" y="4409255"/>
            <a:ext cx="9144000" cy="850991"/>
          </a:xfrm>
        </p:spPr>
        <p:txBody>
          <a:bodyPr>
            <a:noAutofit/>
          </a:bodyPr>
          <a:lstStyle/>
          <a:p>
            <a:pPr algn="ctr"/>
            <a:r>
              <a:rPr lang="es-VE" sz="3200" b="1" dirty="0" smtClean="0"/>
              <a:t>“</a:t>
            </a:r>
            <a:r>
              <a:rPr lang="es-VE" sz="3200" b="1" dirty="0" smtClean="0">
                <a:effectLst>
                  <a:outerShdw blurRad="38100" dist="38100" dir="2700000" algn="tl">
                    <a:srgbClr val="000000">
                      <a:alpha val="43137"/>
                    </a:srgbClr>
                  </a:outerShdw>
                </a:effectLst>
              </a:rPr>
              <a:t>Los Derechos Humanos de las Mujeres </a:t>
            </a:r>
          </a:p>
          <a:p>
            <a:pPr algn="ctr"/>
            <a:r>
              <a:rPr lang="es-VE" sz="3200" b="1" dirty="0" smtClean="0">
                <a:effectLst>
                  <a:outerShdw blurRad="38100" dist="38100" dir="2700000" algn="tl">
                    <a:srgbClr val="000000">
                      <a:alpha val="43137"/>
                    </a:srgbClr>
                  </a:outerShdw>
                </a:effectLst>
              </a:rPr>
              <a:t>en Venezuela 2011-2015”</a:t>
            </a:r>
            <a:endParaRPr lang="es-VE" sz="3200" dirty="0">
              <a:effectLst>
                <a:outerShdw blurRad="38100" dist="38100" dir="2700000" algn="tl">
                  <a:srgbClr val="000000">
                    <a:alpha val="43137"/>
                  </a:srgbClr>
                </a:outerShdw>
              </a:effectLst>
            </a:endParaRPr>
          </a:p>
        </p:txBody>
      </p:sp>
      <p:pic>
        <p:nvPicPr>
          <p:cNvPr id="4" name="Imagen 3"/>
          <p:cNvPicPr>
            <a:picLocks noChangeAspect="1"/>
          </p:cNvPicPr>
          <p:nvPr/>
        </p:nvPicPr>
        <p:blipFill>
          <a:blip r:embed="rId2" cstate="print"/>
          <a:stretch>
            <a:fillRect/>
          </a:stretch>
        </p:blipFill>
        <p:spPr>
          <a:xfrm>
            <a:off x="9464806" y="1572496"/>
            <a:ext cx="2469088" cy="1380914"/>
          </a:xfrm>
          <a:prstGeom prst="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pic>
      <p:pic>
        <p:nvPicPr>
          <p:cNvPr id="5" name="Imagen 4"/>
          <p:cNvPicPr>
            <a:picLocks noChangeAspect="1"/>
          </p:cNvPicPr>
          <p:nvPr/>
        </p:nvPicPr>
        <p:blipFill>
          <a:blip r:embed="rId3" cstate="print"/>
          <a:stretch>
            <a:fillRect/>
          </a:stretch>
        </p:blipFill>
        <p:spPr>
          <a:xfrm>
            <a:off x="9464806" y="3718798"/>
            <a:ext cx="2469088" cy="1380914"/>
          </a:xfrm>
          <a:prstGeom prst="rect">
            <a:avLst/>
          </a:prstGeom>
          <a:ln>
            <a:solidFill>
              <a:schemeClr val="accent1"/>
            </a:solidFill>
          </a:ln>
          <a:scene3d>
            <a:camera prst="orthographicFront"/>
            <a:lightRig rig="threePt" dir="t"/>
          </a:scene3d>
          <a:sp3d>
            <a:bevelT/>
          </a:sp3d>
        </p:spPr>
      </p:pic>
    </p:spTree>
    <p:extLst>
      <p:ext uri="{BB962C8B-B14F-4D97-AF65-F5344CB8AC3E}">
        <p14:creationId xmlns:p14="http://schemas.microsoft.com/office/powerpoint/2010/main" xmlns="" val="1376425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827512"/>
          </a:xfrm>
        </p:spPr>
        <p:txBody>
          <a:bodyPr>
            <a:normAutofit/>
          </a:bodyPr>
          <a:lstStyle/>
          <a:p>
            <a:r>
              <a:rPr lang="es-VE" sz="2000" dirty="0"/>
              <a:t>CUMPLIMIENTO DE LAS RECOMENDACIONES SOBRE LOS DERECHOS DE LAS MUJERES EN EL EXAMEN PERIODICO UNIVERSAL DE </a:t>
            </a:r>
            <a:r>
              <a:rPr lang="es-VE" sz="2000" dirty="0" smtClean="0"/>
              <a:t>2011</a:t>
            </a:r>
            <a:r>
              <a:rPr lang="es-VE" sz="2200" dirty="0" smtClean="0"/>
              <a:t/>
            </a:r>
            <a:br>
              <a:rPr lang="es-VE" sz="2200" dirty="0" smtClean="0"/>
            </a:br>
            <a:r>
              <a:rPr lang="es-VE" sz="2200" dirty="0" smtClean="0"/>
              <a:t/>
            </a:r>
            <a:br>
              <a:rPr lang="es-VE" sz="2200" dirty="0" smtClean="0"/>
            </a:br>
            <a:r>
              <a:rPr lang="es-VE" sz="2200" dirty="0" smtClean="0"/>
              <a:t/>
            </a:r>
            <a:br>
              <a:rPr lang="es-VE" sz="2200" dirty="0" smtClean="0"/>
            </a:br>
            <a:r>
              <a:rPr lang="es-VE" sz="2200" dirty="0" smtClean="0"/>
              <a:t>Sobre </a:t>
            </a:r>
            <a:r>
              <a:rPr lang="es-VE" sz="2200" dirty="0"/>
              <a:t>el Tratamiento de las Reclusas y Medidas no Privativas de Libertad para </a:t>
            </a:r>
            <a:r>
              <a:rPr lang="es-VE" sz="2200" dirty="0" smtClean="0"/>
              <a:t>Mujeres delincuentes </a:t>
            </a:r>
            <a:r>
              <a:rPr lang="es-VE" sz="2200" dirty="0"/>
              <a:t/>
            </a:r>
            <a:br>
              <a:rPr lang="es-VE" sz="2200" dirty="0"/>
            </a:br>
            <a:r>
              <a:rPr lang="es-VE" sz="2200" dirty="0"/>
              <a:t>(Recomendación aceptada 93.10</a:t>
            </a:r>
            <a:r>
              <a:rPr lang="es-VE" sz="2200" dirty="0" smtClean="0"/>
              <a:t>)</a:t>
            </a:r>
            <a:endParaRPr lang="es-VE" dirty="0"/>
          </a:p>
        </p:txBody>
      </p:sp>
      <p:sp>
        <p:nvSpPr>
          <p:cNvPr id="3" name="Marcador de contenido 2"/>
          <p:cNvSpPr>
            <a:spLocks noGrp="1"/>
          </p:cNvSpPr>
          <p:nvPr>
            <p:ph idx="1"/>
          </p:nvPr>
        </p:nvSpPr>
        <p:spPr>
          <a:xfrm>
            <a:off x="3745283" y="840858"/>
            <a:ext cx="7315200" cy="5784667"/>
          </a:xfrm>
        </p:spPr>
        <p:txBody>
          <a:bodyPr>
            <a:normAutofit fontScale="70000" lnSpcReduction="20000"/>
          </a:bodyPr>
          <a:lstStyle/>
          <a:p>
            <a:pPr marL="0" indent="0" algn="ctr">
              <a:buNone/>
            </a:pPr>
            <a:r>
              <a:rPr lang="es-VE" sz="2600" b="1" dirty="0" smtClean="0">
                <a:solidFill>
                  <a:schemeClr val="accent1">
                    <a:lumMod val="75000"/>
                  </a:schemeClr>
                </a:solidFill>
              </a:rPr>
              <a:t>No cumplimiento de las Reglas </a:t>
            </a:r>
            <a:r>
              <a:rPr lang="es-VE" sz="2600" b="1" dirty="0">
                <a:solidFill>
                  <a:schemeClr val="accent1">
                    <a:lumMod val="75000"/>
                  </a:schemeClr>
                </a:solidFill>
              </a:rPr>
              <a:t>de </a:t>
            </a:r>
            <a:r>
              <a:rPr lang="es-VE" sz="2600" b="1" dirty="0" smtClean="0">
                <a:solidFill>
                  <a:schemeClr val="accent1">
                    <a:lumMod val="75000"/>
                  </a:schemeClr>
                </a:solidFill>
              </a:rPr>
              <a:t>Bangkok establecidas por la ONU</a:t>
            </a:r>
          </a:p>
          <a:p>
            <a:pPr>
              <a:buFont typeface="Wingdings" panose="05000000000000000000" pitchFamily="2" charset="2"/>
              <a:buChar char="§"/>
            </a:pPr>
            <a:r>
              <a:rPr lang="es-VE" dirty="0" smtClean="0">
                <a:solidFill>
                  <a:schemeClr val="tx1"/>
                </a:solidFill>
              </a:rPr>
              <a:t>Los </a:t>
            </a:r>
            <a:r>
              <a:rPr lang="es-VE" dirty="0">
                <a:solidFill>
                  <a:schemeClr val="tx1"/>
                </a:solidFill>
              </a:rPr>
              <a:t>centros de reclusión de mujeres no tienen las condiciones mínimas para atender a la población reclusa encontrándose  </a:t>
            </a:r>
            <a:r>
              <a:rPr lang="es-VE" dirty="0" smtClean="0">
                <a:solidFill>
                  <a:schemeClr val="tx1"/>
                </a:solidFill>
              </a:rPr>
              <a:t>expuestas a tratos crueles</a:t>
            </a:r>
            <a:r>
              <a:rPr lang="es-VE" dirty="0">
                <a:solidFill>
                  <a:schemeClr val="tx1"/>
                </a:solidFill>
              </a:rPr>
              <a:t>, inhumanos y </a:t>
            </a:r>
            <a:r>
              <a:rPr lang="es-VE" dirty="0" smtClean="0">
                <a:solidFill>
                  <a:schemeClr val="tx1"/>
                </a:solidFill>
              </a:rPr>
              <a:t>degradantes.</a:t>
            </a:r>
          </a:p>
          <a:p>
            <a:pPr>
              <a:buFont typeface="Wingdings" panose="05000000000000000000" pitchFamily="2" charset="2"/>
              <a:buChar char="§"/>
            </a:pPr>
            <a:r>
              <a:rPr lang="es-VE" dirty="0" smtClean="0">
                <a:solidFill>
                  <a:schemeClr val="tx1"/>
                </a:solidFill>
              </a:rPr>
              <a:t>Hacinamiento como problema principal </a:t>
            </a:r>
            <a:r>
              <a:rPr lang="es-VE" dirty="0">
                <a:solidFill>
                  <a:schemeClr val="tx1"/>
                </a:solidFill>
              </a:rPr>
              <a:t>según </a:t>
            </a:r>
            <a:r>
              <a:rPr lang="es-VE" dirty="0" smtClean="0">
                <a:solidFill>
                  <a:schemeClr val="tx1"/>
                </a:solidFill>
              </a:rPr>
              <a:t>Informe </a:t>
            </a:r>
            <a:r>
              <a:rPr lang="es-VE" dirty="0">
                <a:solidFill>
                  <a:schemeClr val="tx1"/>
                </a:solidFill>
              </a:rPr>
              <a:t>General sobre la Situación Carcelaria en Venezuela producido por el Observatorio de Prisiones </a:t>
            </a:r>
            <a:r>
              <a:rPr lang="es-VE" dirty="0" smtClean="0">
                <a:solidFill>
                  <a:schemeClr val="tx1"/>
                </a:solidFill>
              </a:rPr>
              <a:t>(2015)</a:t>
            </a:r>
          </a:p>
          <a:p>
            <a:pPr marL="0" indent="0">
              <a:buNone/>
            </a:pPr>
            <a:r>
              <a:rPr lang="es-VE" sz="2200" b="1" dirty="0" smtClean="0">
                <a:solidFill>
                  <a:schemeClr val="accent1">
                    <a:lumMod val="75000"/>
                  </a:schemeClr>
                </a:solidFill>
              </a:rPr>
              <a:t>Problemática del Instituto </a:t>
            </a:r>
            <a:r>
              <a:rPr lang="es-VE" sz="2200" b="1" dirty="0">
                <a:solidFill>
                  <a:schemeClr val="accent1">
                    <a:lumMod val="75000"/>
                  </a:schemeClr>
                </a:solidFill>
              </a:rPr>
              <a:t>de Orientación </a:t>
            </a:r>
            <a:r>
              <a:rPr lang="es-VE" sz="2200" b="1" dirty="0" smtClean="0">
                <a:solidFill>
                  <a:schemeClr val="accent1">
                    <a:lumMod val="75000"/>
                  </a:schemeClr>
                </a:solidFill>
              </a:rPr>
              <a:t>Femenina  (Los Teques, </a:t>
            </a:r>
            <a:r>
              <a:rPr lang="es-VE" sz="2200" b="1" dirty="0">
                <a:solidFill>
                  <a:schemeClr val="accent1">
                    <a:lumMod val="75000"/>
                  </a:schemeClr>
                </a:solidFill>
              </a:rPr>
              <a:t>Estado </a:t>
            </a:r>
            <a:r>
              <a:rPr lang="es-VE" sz="2200" b="1" dirty="0" smtClean="0">
                <a:solidFill>
                  <a:schemeClr val="accent1">
                    <a:lumMod val="75000"/>
                  </a:schemeClr>
                </a:solidFill>
              </a:rPr>
              <a:t>Miranda) :</a:t>
            </a:r>
          </a:p>
          <a:p>
            <a:pPr>
              <a:buFont typeface="Wingdings" panose="05000000000000000000" pitchFamily="2" charset="2"/>
              <a:buChar char="§"/>
            </a:pPr>
            <a:r>
              <a:rPr lang="es-VE" b="1" dirty="0" smtClean="0">
                <a:solidFill>
                  <a:schemeClr val="tx1"/>
                </a:solidFill>
              </a:rPr>
              <a:t>Capacidad para 250 </a:t>
            </a:r>
            <a:r>
              <a:rPr lang="es-VE" b="1" dirty="0">
                <a:solidFill>
                  <a:schemeClr val="tx1"/>
                </a:solidFill>
              </a:rPr>
              <a:t>personas, </a:t>
            </a:r>
            <a:r>
              <a:rPr lang="es-VE" b="1" dirty="0" smtClean="0">
                <a:solidFill>
                  <a:schemeClr val="tx1"/>
                </a:solidFill>
              </a:rPr>
              <a:t>alberga </a:t>
            </a:r>
            <a:r>
              <a:rPr lang="es-VE" b="1" dirty="0">
                <a:solidFill>
                  <a:schemeClr val="tx1"/>
                </a:solidFill>
              </a:rPr>
              <a:t>642 </a:t>
            </a:r>
            <a:r>
              <a:rPr lang="es-VE" b="1" dirty="0" smtClean="0">
                <a:solidFill>
                  <a:schemeClr val="tx1"/>
                </a:solidFill>
              </a:rPr>
              <a:t>reclusas (hacinamiento </a:t>
            </a:r>
            <a:r>
              <a:rPr lang="es-VE" b="1" dirty="0">
                <a:solidFill>
                  <a:schemeClr val="tx1"/>
                </a:solidFill>
              </a:rPr>
              <a:t>del 156,8</a:t>
            </a:r>
            <a:r>
              <a:rPr lang="es-VE" b="1" dirty="0" smtClean="0">
                <a:solidFill>
                  <a:schemeClr val="tx1"/>
                </a:solidFill>
              </a:rPr>
              <a:t>%)</a:t>
            </a:r>
          </a:p>
          <a:p>
            <a:pPr>
              <a:buFont typeface="Wingdings" panose="05000000000000000000" pitchFamily="2" charset="2"/>
              <a:buChar char="§"/>
            </a:pPr>
            <a:r>
              <a:rPr lang="es-VE" dirty="0">
                <a:solidFill>
                  <a:schemeClr val="tx1"/>
                </a:solidFill>
              </a:rPr>
              <a:t>N</a:t>
            </a:r>
            <a:r>
              <a:rPr lang="es-VE" dirty="0" smtClean="0">
                <a:solidFill>
                  <a:schemeClr val="tx1"/>
                </a:solidFill>
              </a:rPr>
              <a:t>o </a:t>
            </a:r>
            <a:r>
              <a:rPr lang="es-VE" dirty="0">
                <a:solidFill>
                  <a:schemeClr val="tx1"/>
                </a:solidFill>
              </a:rPr>
              <a:t>existe un sistema de clasificación de reclusas ni de separación entre las privadas de libertad </a:t>
            </a:r>
            <a:r>
              <a:rPr lang="es-VE" dirty="0" smtClean="0">
                <a:solidFill>
                  <a:schemeClr val="tx1"/>
                </a:solidFill>
              </a:rPr>
              <a:t>(procesadas o penadas) de </a:t>
            </a:r>
            <a:r>
              <a:rPr lang="es-VE" dirty="0">
                <a:solidFill>
                  <a:schemeClr val="tx1"/>
                </a:solidFill>
              </a:rPr>
              <a:t>acuerdo con los delitos cometidos o presuntamente cometidos, o según la peligrosidad o </a:t>
            </a:r>
            <a:r>
              <a:rPr lang="es-VE" dirty="0" smtClean="0">
                <a:solidFill>
                  <a:schemeClr val="tx1"/>
                </a:solidFill>
              </a:rPr>
              <a:t>conducta. </a:t>
            </a:r>
          </a:p>
          <a:p>
            <a:pPr algn="just">
              <a:buFont typeface="Wingdings" panose="05000000000000000000" pitchFamily="2" charset="2"/>
              <a:buChar char="§"/>
            </a:pPr>
            <a:r>
              <a:rPr lang="es-VE" dirty="0" smtClean="0">
                <a:solidFill>
                  <a:schemeClr val="tx1"/>
                </a:solidFill>
              </a:rPr>
              <a:t>Múltiples </a:t>
            </a:r>
            <a:r>
              <a:rPr lang="es-VE" dirty="0">
                <a:solidFill>
                  <a:schemeClr val="tx1"/>
                </a:solidFill>
              </a:rPr>
              <a:t>irregularidades y violación a sus </a:t>
            </a:r>
            <a:r>
              <a:rPr lang="es-VE" dirty="0" smtClean="0">
                <a:solidFill>
                  <a:schemeClr val="tx1"/>
                </a:solidFill>
              </a:rPr>
              <a:t>DDHH; </a:t>
            </a:r>
            <a:r>
              <a:rPr lang="es-VE" dirty="0">
                <a:solidFill>
                  <a:schemeClr val="tx1"/>
                </a:solidFill>
              </a:rPr>
              <a:t>entre ellos el derecho a la </a:t>
            </a:r>
            <a:r>
              <a:rPr lang="es-VE" dirty="0" smtClean="0">
                <a:solidFill>
                  <a:schemeClr val="tx1"/>
                </a:solidFill>
              </a:rPr>
              <a:t>salud: no </a:t>
            </a:r>
            <a:r>
              <a:rPr lang="es-VE" dirty="0">
                <a:solidFill>
                  <a:schemeClr val="tx1"/>
                </a:solidFill>
              </a:rPr>
              <a:t>tienen garantizadas las condiciones mínimas referidas al servicio de agua potable, </a:t>
            </a:r>
            <a:r>
              <a:rPr lang="es-VE" dirty="0" smtClean="0">
                <a:solidFill>
                  <a:schemeClr val="tx1"/>
                </a:solidFill>
              </a:rPr>
              <a:t>entre otras, instalaciones insalubres. No </a:t>
            </a:r>
            <a:r>
              <a:rPr lang="es-VE" dirty="0">
                <a:solidFill>
                  <a:schemeClr val="tx1"/>
                </a:solidFill>
              </a:rPr>
              <a:t>cuentan con médicos especialistas en ginecología y obstetricia, exponiendo la vida de las reclusas y la de los niños y niñas que permanecen en los centros de reclusión junto a sus </a:t>
            </a:r>
            <a:r>
              <a:rPr lang="es-VE" dirty="0" smtClean="0">
                <a:solidFill>
                  <a:schemeClr val="tx1"/>
                </a:solidFill>
              </a:rPr>
              <a:t>madres.</a:t>
            </a:r>
          </a:p>
          <a:p>
            <a:pPr algn="just">
              <a:buFont typeface="Wingdings" panose="05000000000000000000" pitchFamily="2" charset="2"/>
              <a:buChar char="§"/>
            </a:pPr>
            <a:r>
              <a:rPr lang="es-VE" dirty="0" smtClean="0">
                <a:solidFill>
                  <a:schemeClr val="tx1"/>
                </a:solidFill>
              </a:rPr>
              <a:t>Alimentación: </a:t>
            </a:r>
            <a:r>
              <a:rPr lang="es-VE" dirty="0">
                <a:solidFill>
                  <a:schemeClr val="tx1"/>
                </a:solidFill>
              </a:rPr>
              <a:t>sólo reciben una comida al día que no reúne los requerimientos </a:t>
            </a:r>
            <a:r>
              <a:rPr lang="es-VE" dirty="0" smtClean="0">
                <a:solidFill>
                  <a:schemeClr val="tx1"/>
                </a:solidFill>
              </a:rPr>
              <a:t>nutricionales y prohibiéndose </a:t>
            </a:r>
            <a:r>
              <a:rPr lang="es-VE" dirty="0">
                <a:solidFill>
                  <a:schemeClr val="tx1"/>
                </a:solidFill>
              </a:rPr>
              <a:t>a sus familiares el ingreso de </a:t>
            </a:r>
            <a:r>
              <a:rPr lang="es-VE" dirty="0" smtClean="0">
                <a:solidFill>
                  <a:schemeClr val="tx1"/>
                </a:solidFill>
              </a:rPr>
              <a:t>alimentos.</a:t>
            </a:r>
          </a:p>
          <a:p>
            <a:pPr algn="just">
              <a:buFont typeface="Wingdings" panose="05000000000000000000" pitchFamily="2" charset="2"/>
              <a:buChar char="§"/>
            </a:pPr>
            <a:r>
              <a:rPr lang="es-VE" dirty="0" smtClean="0">
                <a:solidFill>
                  <a:schemeClr val="tx1"/>
                </a:solidFill>
              </a:rPr>
              <a:t> Los familiares de las reclusas denuncian actos de violencia física, sexual, psicológica y en general, la corrupción y violencia carcelaria ejercida contra estas por los funcionarios/as de seguridad del Estado durante el desarrollo de procedimientos de seguridad. </a:t>
            </a:r>
          </a:p>
          <a:p>
            <a:pPr marL="0" indent="0" algn="just">
              <a:buNone/>
            </a:pPr>
            <a:endParaRPr lang="es-VE" dirty="0" smtClean="0">
              <a:solidFill>
                <a:schemeClr val="tx1"/>
              </a:solidFill>
            </a:endParaRPr>
          </a:p>
          <a:p>
            <a:pPr marL="0" indent="0" algn="ctr">
              <a:buNone/>
            </a:pPr>
            <a:r>
              <a:rPr lang="es-VE" sz="2300" b="1" dirty="0" smtClean="0">
                <a:solidFill>
                  <a:schemeClr val="accent1">
                    <a:lumMod val="75000"/>
                  </a:schemeClr>
                </a:solidFill>
              </a:rPr>
              <a:t>Un ejemplo de la situación generalizada en los centros de reclusión existentes en el país debido a la ausencia de una política penitenciaria eficiente y efectiva.</a:t>
            </a:r>
          </a:p>
          <a:p>
            <a:pPr marL="0" indent="0">
              <a:buNone/>
            </a:pPr>
            <a:endParaRPr lang="es-VE" sz="2600" b="1" dirty="0">
              <a:solidFill>
                <a:schemeClr val="accent1">
                  <a:lumMod val="75000"/>
                </a:schemeClr>
              </a:solidFill>
            </a:endParaRPr>
          </a:p>
          <a:p>
            <a:pPr marL="0" indent="0">
              <a:buNone/>
            </a:pPr>
            <a:endParaRPr lang="es-VE" b="1" dirty="0">
              <a:solidFill>
                <a:schemeClr val="accent1">
                  <a:lumMod val="75000"/>
                </a:schemeClr>
              </a:solidFill>
            </a:endParaRPr>
          </a:p>
        </p:txBody>
      </p:sp>
    </p:spTree>
    <p:extLst>
      <p:ext uri="{BB962C8B-B14F-4D97-AF65-F5344CB8AC3E}">
        <p14:creationId xmlns:p14="http://schemas.microsoft.com/office/powerpoint/2010/main" xmlns="" val="2447904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VE" sz="2400" dirty="0"/>
              <a:t/>
            </a:r>
            <a:br>
              <a:rPr lang="es-VE" sz="2400" dirty="0"/>
            </a:br>
            <a:r>
              <a:rPr lang="es-VE" sz="2200" dirty="0"/>
              <a:t>CUMPLIMIENTO DE </a:t>
            </a:r>
            <a:r>
              <a:rPr lang="es-VE" sz="2200" dirty="0" smtClean="0"/>
              <a:t>LAS RECOMENDACIONES </a:t>
            </a:r>
            <a:r>
              <a:rPr lang="es-VE" sz="2200" dirty="0"/>
              <a:t>SOBRE LOS DERECHOS DE LAS MUJERES EN EL EXAMEN PERIODICO UNIVERSAL DE </a:t>
            </a:r>
            <a:r>
              <a:rPr lang="es-VE" sz="2200" dirty="0" smtClean="0"/>
              <a:t>2011</a:t>
            </a:r>
            <a:br>
              <a:rPr lang="es-VE" sz="2200" dirty="0" smtClean="0"/>
            </a:br>
            <a:r>
              <a:rPr lang="es-VE" sz="2800" dirty="0" smtClean="0"/>
              <a:t/>
            </a:r>
            <a:br>
              <a:rPr lang="es-VE" sz="2800" dirty="0" smtClean="0"/>
            </a:br>
            <a:r>
              <a:rPr lang="es-VE" sz="2800" dirty="0"/>
              <a:t/>
            </a:r>
            <a:br>
              <a:rPr lang="es-VE" sz="2800" dirty="0"/>
            </a:br>
            <a:r>
              <a:rPr lang="es-VE" sz="2700" dirty="0"/>
              <a:t/>
            </a:r>
            <a:br>
              <a:rPr lang="es-VE" sz="2700" dirty="0"/>
            </a:br>
            <a:r>
              <a:rPr lang="es-VE" sz="2700" dirty="0"/>
              <a:t>Derecho a la Salud</a:t>
            </a:r>
            <a:br>
              <a:rPr lang="es-VE" sz="2700" dirty="0"/>
            </a:br>
            <a:r>
              <a:rPr lang="es-VE" sz="2700" dirty="0"/>
              <a:t>- Atención en Salud </a:t>
            </a:r>
            <a:r>
              <a:rPr lang="es-VE" sz="2700" dirty="0" smtClean="0"/>
              <a:t> Materna </a:t>
            </a:r>
            <a:r>
              <a:rPr lang="es-VE" sz="2700" dirty="0"/>
              <a:t>(Recomendación aceptada 93.20) </a:t>
            </a:r>
            <a:r>
              <a:rPr lang="es-VE" sz="2800" dirty="0"/>
              <a:t/>
            </a:r>
            <a:br>
              <a:rPr lang="es-VE" sz="2800" dirty="0"/>
            </a:br>
            <a:endParaRPr lang="es-VE" sz="2800" dirty="0"/>
          </a:p>
        </p:txBody>
      </p:sp>
      <p:sp>
        <p:nvSpPr>
          <p:cNvPr id="3" name="Marcador de contenido 2"/>
          <p:cNvSpPr>
            <a:spLocks noGrp="1"/>
          </p:cNvSpPr>
          <p:nvPr>
            <p:ph idx="1"/>
          </p:nvPr>
        </p:nvSpPr>
        <p:spPr>
          <a:xfrm>
            <a:off x="3804620" y="1309817"/>
            <a:ext cx="7315200" cy="5120640"/>
          </a:xfrm>
        </p:spPr>
        <p:txBody>
          <a:bodyPr/>
          <a:lstStyle/>
          <a:p>
            <a:pPr marL="0" indent="0" algn="just">
              <a:buNone/>
            </a:pPr>
            <a:r>
              <a:rPr lang="es-VE" sz="1800" b="1" dirty="0" smtClean="0">
                <a:solidFill>
                  <a:schemeClr val="accent1">
                    <a:lumMod val="75000"/>
                  </a:schemeClr>
                </a:solidFill>
              </a:rPr>
              <a:t>Compromiso del Estado:</a:t>
            </a:r>
          </a:p>
          <a:p>
            <a:pPr algn="just">
              <a:buFont typeface="Wingdings" panose="05000000000000000000" pitchFamily="2" charset="2"/>
              <a:buChar char="§"/>
            </a:pPr>
            <a:r>
              <a:rPr lang="es-VE" sz="1800" dirty="0" smtClean="0"/>
              <a:t>Revisar </a:t>
            </a:r>
            <a:r>
              <a:rPr lang="es-VE" sz="1800" dirty="0"/>
              <a:t>las políticas de cuidado de la salud materna e</a:t>
            </a:r>
            <a:r>
              <a:rPr lang="es-VE" sz="1800" dirty="0" smtClean="0"/>
              <a:t> introducir los </a:t>
            </a:r>
            <a:r>
              <a:rPr lang="es-VE" sz="1800" dirty="0"/>
              <a:t>cambios necesarios para asegurar a las mujeres embarazadas el acceso a recursos de </a:t>
            </a:r>
            <a:r>
              <a:rPr lang="es-VE" sz="1800" dirty="0" smtClean="0"/>
              <a:t>salud.</a:t>
            </a:r>
          </a:p>
          <a:p>
            <a:pPr algn="just">
              <a:buFont typeface="Wingdings" panose="05000000000000000000" pitchFamily="2" charset="2"/>
              <a:buChar char="§"/>
            </a:pPr>
            <a:r>
              <a:rPr lang="es-VE" sz="1800" dirty="0"/>
              <a:t>T</a:t>
            </a:r>
            <a:r>
              <a:rPr lang="es-VE" sz="1800" dirty="0" smtClean="0"/>
              <a:t>omar </a:t>
            </a:r>
            <a:r>
              <a:rPr lang="es-VE" sz="1800" dirty="0"/>
              <a:t>las medidas administrativas, legislativas y educativas necesarias para reducir la mortalidad </a:t>
            </a:r>
            <a:r>
              <a:rPr lang="es-VE" sz="1800" dirty="0" smtClean="0"/>
              <a:t>materna.</a:t>
            </a:r>
          </a:p>
          <a:p>
            <a:pPr algn="just">
              <a:buFont typeface="Wingdings" panose="05000000000000000000" pitchFamily="2" charset="2"/>
              <a:buChar char="§"/>
            </a:pPr>
            <a:r>
              <a:rPr lang="es-VE" sz="1800" dirty="0"/>
              <a:t>R</a:t>
            </a:r>
            <a:r>
              <a:rPr lang="es-VE" sz="1800" dirty="0" smtClean="0"/>
              <a:t>evisar </a:t>
            </a:r>
            <a:r>
              <a:rPr lang="es-VE" sz="1800" dirty="0"/>
              <a:t>la legislación correspondiente al aborto para que sea compatible con el derecho a la salud y la vida de las </a:t>
            </a:r>
            <a:r>
              <a:rPr lang="es-VE" sz="1800" dirty="0" smtClean="0"/>
              <a:t>mujeres.</a:t>
            </a:r>
          </a:p>
          <a:p>
            <a:pPr algn="just">
              <a:buFont typeface="Wingdings" panose="05000000000000000000" pitchFamily="2" charset="2"/>
              <a:buChar char="§"/>
            </a:pPr>
            <a:endParaRPr lang="es-VE" sz="1800" dirty="0"/>
          </a:p>
          <a:p>
            <a:pPr algn="just">
              <a:buFont typeface="Wingdings" panose="05000000000000000000" pitchFamily="2" charset="2"/>
              <a:buChar char="§"/>
            </a:pPr>
            <a:r>
              <a:rPr lang="es-VE" sz="1800" dirty="0" smtClean="0"/>
              <a:t>Según estudios </a:t>
            </a:r>
            <a:r>
              <a:rPr lang="es-VE" sz="1800" dirty="0"/>
              <a:t>de la Sociedad de Obstetricia y Ginecología de </a:t>
            </a:r>
            <a:r>
              <a:rPr lang="es-VE" sz="1800" dirty="0" smtClean="0"/>
              <a:t>Venezuela (2015) </a:t>
            </a:r>
            <a:r>
              <a:rPr lang="es-VE" sz="1800" dirty="0"/>
              <a:t>, los esfuerzos para disminuir la mortalidad materna e infantil no han rendido los frutos esperados. </a:t>
            </a:r>
            <a:endParaRPr lang="es-VE" sz="1800" dirty="0" smtClean="0"/>
          </a:p>
          <a:p>
            <a:pPr algn="just">
              <a:buFont typeface="Wingdings" panose="05000000000000000000" pitchFamily="2" charset="2"/>
              <a:buChar char="§"/>
            </a:pPr>
            <a:r>
              <a:rPr lang="es-VE" sz="1800" dirty="0" smtClean="0"/>
              <a:t>Hemorragias</a:t>
            </a:r>
            <a:r>
              <a:rPr lang="es-VE" sz="1800" dirty="0"/>
              <a:t>, trastornos hipertensivos del embarazo, infecciones y partos pre término, proteinuria y edemas, sepsis </a:t>
            </a:r>
            <a:r>
              <a:rPr lang="es-VE" sz="1800" dirty="0" smtClean="0"/>
              <a:t>obstétrica.</a:t>
            </a:r>
          </a:p>
          <a:p>
            <a:pPr marL="0" indent="0" algn="ctr">
              <a:buNone/>
            </a:pPr>
            <a:r>
              <a:rPr lang="es-VE" sz="1800" b="1" dirty="0">
                <a:solidFill>
                  <a:schemeClr val="accent1">
                    <a:lumMod val="75000"/>
                  </a:schemeClr>
                </a:solidFill>
              </a:rPr>
              <a:t>M</a:t>
            </a:r>
            <a:r>
              <a:rPr lang="es-VE" sz="1800" b="1" dirty="0" smtClean="0">
                <a:solidFill>
                  <a:schemeClr val="accent1">
                    <a:lumMod val="75000"/>
                  </a:schemeClr>
                </a:solidFill>
              </a:rPr>
              <a:t>ortalidad entre </a:t>
            </a:r>
            <a:r>
              <a:rPr lang="es-VE" sz="1800" b="1" dirty="0">
                <a:solidFill>
                  <a:schemeClr val="accent1">
                    <a:lumMod val="75000"/>
                  </a:schemeClr>
                </a:solidFill>
              </a:rPr>
              <a:t>un 60 y </a:t>
            </a:r>
            <a:r>
              <a:rPr lang="es-VE" sz="1800" b="1" dirty="0" smtClean="0">
                <a:solidFill>
                  <a:schemeClr val="accent1">
                    <a:lumMod val="75000"/>
                  </a:schemeClr>
                </a:solidFill>
              </a:rPr>
              <a:t>63% por </a:t>
            </a:r>
            <a:r>
              <a:rPr lang="es-VE" sz="1800" b="1" dirty="0">
                <a:solidFill>
                  <a:schemeClr val="accent1">
                    <a:lumMod val="75000"/>
                  </a:schemeClr>
                </a:solidFill>
              </a:rPr>
              <a:t>cada cien mil nacidos </a:t>
            </a:r>
            <a:r>
              <a:rPr lang="es-VE" sz="1800" b="1" dirty="0" smtClean="0">
                <a:solidFill>
                  <a:schemeClr val="accent1">
                    <a:lumMod val="75000"/>
                  </a:schemeClr>
                </a:solidFill>
              </a:rPr>
              <a:t>vivos</a:t>
            </a:r>
            <a:endParaRPr lang="es-VE" sz="1800" dirty="0" smtClean="0"/>
          </a:p>
          <a:p>
            <a:pPr algn="just">
              <a:buFont typeface="Wingdings" panose="05000000000000000000" pitchFamily="2" charset="2"/>
              <a:buChar char="§"/>
            </a:pPr>
            <a:endParaRPr lang="es-VE" sz="1800" dirty="0"/>
          </a:p>
        </p:txBody>
      </p:sp>
      <p:sp>
        <p:nvSpPr>
          <p:cNvPr id="4" name="Rectángulo 3"/>
          <p:cNvSpPr/>
          <p:nvPr/>
        </p:nvSpPr>
        <p:spPr>
          <a:xfrm>
            <a:off x="3804620" y="1123837"/>
            <a:ext cx="7444495" cy="26192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dirty="0"/>
          </a:p>
        </p:txBody>
      </p:sp>
    </p:spTree>
    <p:extLst>
      <p:ext uri="{BB962C8B-B14F-4D97-AF65-F5344CB8AC3E}">
        <p14:creationId xmlns:p14="http://schemas.microsoft.com/office/powerpoint/2010/main" xmlns="" val="298505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dirty="0"/>
              <a:t/>
            </a:r>
            <a:br>
              <a:rPr lang="es-VE" dirty="0"/>
            </a:br>
            <a:r>
              <a:rPr lang="es-VE" sz="2700" dirty="0"/>
              <a:t>Derecho a la Salud</a:t>
            </a:r>
            <a:br>
              <a:rPr lang="es-VE" sz="2700" dirty="0"/>
            </a:br>
            <a:r>
              <a:rPr lang="es-VE" sz="2700" dirty="0"/>
              <a:t>- Atención en Salud  Materna (Recomendación aceptada 93.20) </a:t>
            </a:r>
            <a:br>
              <a:rPr lang="es-VE" sz="2700" dirty="0"/>
            </a:br>
            <a:endParaRPr lang="es-VE" sz="2700" dirty="0"/>
          </a:p>
        </p:txBody>
      </p:sp>
      <p:sp>
        <p:nvSpPr>
          <p:cNvPr id="3" name="Marcador de contenido 2"/>
          <p:cNvSpPr>
            <a:spLocks noGrp="1"/>
          </p:cNvSpPr>
          <p:nvPr>
            <p:ph idx="1"/>
          </p:nvPr>
        </p:nvSpPr>
        <p:spPr>
          <a:xfrm>
            <a:off x="3869268" y="988094"/>
            <a:ext cx="7315200" cy="5120640"/>
          </a:xfrm>
        </p:spPr>
        <p:txBody>
          <a:bodyPr>
            <a:normAutofit lnSpcReduction="10000"/>
          </a:bodyPr>
          <a:lstStyle/>
          <a:p>
            <a:pPr marL="0" indent="0" algn="ctr">
              <a:buNone/>
            </a:pPr>
            <a:r>
              <a:rPr lang="es-VE" b="1" dirty="0">
                <a:solidFill>
                  <a:schemeClr val="accent1">
                    <a:lumMod val="75000"/>
                  </a:schemeClr>
                </a:solidFill>
              </a:rPr>
              <a:t>M</a:t>
            </a:r>
            <a:r>
              <a:rPr lang="es-VE" b="1" dirty="0" smtClean="0">
                <a:solidFill>
                  <a:schemeClr val="accent1">
                    <a:lumMod val="75000"/>
                  </a:schemeClr>
                </a:solidFill>
              </a:rPr>
              <a:t>ortalidad </a:t>
            </a:r>
            <a:r>
              <a:rPr lang="es-VE" b="1" dirty="0">
                <a:solidFill>
                  <a:schemeClr val="accent1">
                    <a:lumMod val="75000"/>
                  </a:schemeClr>
                </a:solidFill>
              </a:rPr>
              <a:t>materna e infantil </a:t>
            </a:r>
            <a:r>
              <a:rPr lang="es-VE" b="1" dirty="0" smtClean="0">
                <a:solidFill>
                  <a:schemeClr val="accent1">
                    <a:lumMod val="75000"/>
                  </a:schemeClr>
                </a:solidFill>
              </a:rPr>
              <a:t>en </a:t>
            </a:r>
            <a:r>
              <a:rPr lang="es-VE" b="1" dirty="0">
                <a:solidFill>
                  <a:schemeClr val="accent1">
                    <a:lumMod val="75000"/>
                  </a:schemeClr>
                </a:solidFill>
              </a:rPr>
              <a:t>ascenso en los últimos </a:t>
            </a:r>
            <a:r>
              <a:rPr lang="es-VE" b="1" dirty="0" smtClean="0">
                <a:solidFill>
                  <a:schemeClr val="accent1">
                    <a:lumMod val="75000"/>
                  </a:schemeClr>
                </a:solidFill>
              </a:rPr>
              <a:t>años</a:t>
            </a:r>
          </a:p>
          <a:p>
            <a:pPr algn="just">
              <a:buFont typeface="Wingdings" panose="05000000000000000000" pitchFamily="2" charset="2"/>
              <a:buChar char="§"/>
            </a:pPr>
            <a:r>
              <a:rPr lang="es-VE" dirty="0" smtClean="0"/>
              <a:t>Esto refleja:</a:t>
            </a:r>
          </a:p>
          <a:p>
            <a:pPr lvl="3" algn="just">
              <a:buFont typeface="Arial" panose="020B0604020202020204" pitchFamily="34" charset="0"/>
              <a:buChar char="•"/>
            </a:pPr>
            <a:r>
              <a:rPr lang="es-VE" sz="1800" dirty="0" smtClean="0"/>
              <a:t>Problemas </a:t>
            </a:r>
            <a:r>
              <a:rPr lang="es-VE" sz="1800" dirty="0"/>
              <a:t>estructurales de acceso y de atención a </a:t>
            </a:r>
            <a:r>
              <a:rPr lang="es-VE" sz="1800" dirty="0" smtClean="0"/>
              <a:t>la salud</a:t>
            </a:r>
            <a:r>
              <a:rPr lang="es-VE" sz="1800" dirty="0"/>
              <a:t>; </a:t>
            </a:r>
            <a:r>
              <a:rPr lang="es-VE" sz="1800" dirty="0" smtClean="0"/>
              <a:t>falta      de  acciones </a:t>
            </a:r>
            <a:r>
              <a:rPr lang="es-VE" sz="1800" dirty="0"/>
              <a:t>para atender la situación de </a:t>
            </a:r>
            <a:r>
              <a:rPr lang="es-VE" sz="1800" dirty="0" smtClean="0"/>
              <a:t>atraso</a:t>
            </a:r>
            <a:r>
              <a:rPr lang="es-VE" sz="1800" dirty="0"/>
              <a:t>, marginación y rezago en la que vive un sector </a:t>
            </a:r>
            <a:r>
              <a:rPr lang="es-VE" sz="1800" dirty="0" smtClean="0"/>
              <a:t>de las </a:t>
            </a:r>
            <a:r>
              <a:rPr lang="es-VE" sz="1800" dirty="0"/>
              <a:t>mujeres </a:t>
            </a:r>
            <a:r>
              <a:rPr lang="es-VE" sz="1800" dirty="0" smtClean="0"/>
              <a:t>pobres. </a:t>
            </a:r>
          </a:p>
          <a:p>
            <a:pPr marL="1417320" lvl="3" indent="0" algn="just">
              <a:buNone/>
            </a:pPr>
            <a:endParaRPr lang="es-VE" sz="1800" dirty="0" smtClean="0"/>
          </a:p>
          <a:p>
            <a:pPr lvl="3" algn="just">
              <a:buFont typeface="Arial" panose="020B0604020202020204" pitchFamily="34" charset="0"/>
              <a:buChar char="•"/>
            </a:pPr>
            <a:r>
              <a:rPr lang="es-VE" sz="1800" dirty="0" smtClean="0"/>
              <a:t>Relaciones </a:t>
            </a:r>
            <a:r>
              <a:rPr lang="es-VE" sz="1800" dirty="0"/>
              <a:t>económicas, sociales y culturales que ubican a la </a:t>
            </a:r>
            <a:r>
              <a:rPr lang="es-VE" sz="1800" dirty="0" smtClean="0"/>
              <a:t>	  mujer </a:t>
            </a:r>
            <a:r>
              <a:rPr lang="es-VE" sz="1800" dirty="0"/>
              <a:t>en una franca desventaja que la exponen a la pobreza y </a:t>
            </a:r>
            <a:r>
              <a:rPr lang="es-VE" sz="1800" dirty="0" smtClean="0"/>
              <a:t>	  malnutrición</a:t>
            </a:r>
            <a:r>
              <a:rPr lang="es-VE" sz="1800" dirty="0"/>
              <a:t>, a las dificultades de las embarazadas y madres </a:t>
            </a:r>
            <a:r>
              <a:rPr lang="es-VE" sz="1800" dirty="0" smtClean="0"/>
              <a:t>para </a:t>
            </a:r>
            <a:r>
              <a:rPr lang="es-VE" sz="1800" dirty="0"/>
              <a:t>tener acceso a los centros de salud, a los médicos, </a:t>
            </a:r>
            <a:r>
              <a:rPr lang="es-VE" sz="1800" dirty="0" smtClean="0"/>
              <a:t> medicamentos </a:t>
            </a:r>
            <a:r>
              <a:rPr lang="es-VE" sz="1800" dirty="0"/>
              <a:t>y vitaminas. </a:t>
            </a:r>
            <a:endParaRPr lang="es-VE" sz="1800" dirty="0" smtClean="0"/>
          </a:p>
          <a:p>
            <a:pPr lvl="3" algn="just">
              <a:buFont typeface="Arial" panose="020B0604020202020204" pitchFamily="34" charset="0"/>
              <a:buChar char="•"/>
            </a:pPr>
            <a:endParaRPr lang="es-VE" sz="1800" dirty="0" smtClean="0"/>
          </a:p>
          <a:p>
            <a:pPr algn="just">
              <a:buFont typeface="Wingdings" panose="05000000000000000000" pitchFamily="2" charset="2"/>
              <a:buChar char="§"/>
            </a:pPr>
            <a:r>
              <a:rPr lang="es-VE" dirty="0" smtClean="0"/>
              <a:t>Según </a:t>
            </a:r>
            <a:r>
              <a:rPr lang="es-VE" dirty="0"/>
              <a:t>el </a:t>
            </a:r>
            <a:r>
              <a:rPr lang="es-VE" b="1" dirty="0"/>
              <a:t>Boletín Epidemiológico N° 26 </a:t>
            </a:r>
            <a:r>
              <a:rPr lang="es-VE" dirty="0"/>
              <a:t>producido por el Ministerio del Poder Popular para la Salud ; para julio de 2015 se habían producido </a:t>
            </a:r>
            <a:r>
              <a:rPr lang="es-VE" b="1" dirty="0">
                <a:solidFill>
                  <a:schemeClr val="accent1">
                    <a:lumMod val="75000"/>
                  </a:schemeClr>
                </a:solidFill>
              </a:rPr>
              <a:t>195 muertes maternas</a:t>
            </a:r>
            <a:r>
              <a:rPr lang="es-VE" dirty="0"/>
              <a:t>; siendo los estados </a:t>
            </a:r>
            <a:r>
              <a:rPr lang="es-VE" b="1" dirty="0"/>
              <a:t>Distrito Capital, Bolívar, Lara, Miranda y Zulia</a:t>
            </a:r>
            <a:r>
              <a:rPr lang="es-VE" dirty="0"/>
              <a:t> los que presentan la más alta concentración de muertes maternas. </a:t>
            </a:r>
          </a:p>
        </p:txBody>
      </p:sp>
    </p:spTree>
    <p:extLst>
      <p:ext uri="{BB962C8B-B14F-4D97-AF65-F5344CB8AC3E}">
        <p14:creationId xmlns:p14="http://schemas.microsoft.com/office/powerpoint/2010/main" xmlns="" val="302722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dirty="0"/>
              <a:t/>
            </a:r>
            <a:br>
              <a:rPr lang="es-VE" dirty="0"/>
            </a:br>
            <a:r>
              <a:rPr lang="es-VE" sz="2700" dirty="0"/>
              <a:t>Derecho a la Salud</a:t>
            </a:r>
            <a:br>
              <a:rPr lang="es-VE" sz="2700" dirty="0"/>
            </a:br>
            <a:r>
              <a:rPr lang="es-VE" sz="2700" dirty="0"/>
              <a:t>- Atención en Salud  Materna (Recomendación aceptada 93.20) </a:t>
            </a:r>
            <a:br>
              <a:rPr lang="es-VE" sz="2700" dirty="0"/>
            </a:br>
            <a:endParaRPr lang="es-VE" sz="2700" dirty="0"/>
          </a:p>
        </p:txBody>
      </p:sp>
      <p:sp>
        <p:nvSpPr>
          <p:cNvPr id="3" name="Marcador de contenido 2"/>
          <p:cNvSpPr>
            <a:spLocks noGrp="1"/>
          </p:cNvSpPr>
          <p:nvPr>
            <p:ph idx="1"/>
          </p:nvPr>
        </p:nvSpPr>
        <p:spPr>
          <a:xfrm>
            <a:off x="3869268" y="864108"/>
            <a:ext cx="7315200" cy="5120640"/>
          </a:xfrm>
        </p:spPr>
        <p:txBody>
          <a:bodyPr>
            <a:normAutofit fontScale="92500" lnSpcReduction="10000"/>
          </a:bodyPr>
          <a:lstStyle/>
          <a:p>
            <a:pPr marL="0" indent="0" algn="ctr">
              <a:buNone/>
            </a:pPr>
            <a:r>
              <a:rPr lang="es-VE" sz="2200" b="1" dirty="0" smtClean="0">
                <a:solidFill>
                  <a:schemeClr val="accent1">
                    <a:lumMod val="75000"/>
                  </a:schemeClr>
                </a:solidFill>
              </a:rPr>
              <a:t>Grave problema de salud pública</a:t>
            </a:r>
          </a:p>
          <a:p>
            <a:pPr algn="just">
              <a:buFont typeface="Wingdings" panose="05000000000000000000" pitchFamily="2" charset="2"/>
              <a:buChar char="§"/>
            </a:pPr>
            <a:r>
              <a:rPr lang="es-VE" dirty="0"/>
              <a:t>R</a:t>
            </a:r>
            <a:r>
              <a:rPr lang="es-VE" dirty="0" smtClean="0"/>
              <a:t>eaparición </a:t>
            </a:r>
            <a:r>
              <a:rPr lang="es-VE" dirty="0"/>
              <a:t>de enfermedades que habían sido </a:t>
            </a:r>
            <a:r>
              <a:rPr lang="es-VE" dirty="0" smtClean="0"/>
              <a:t>erradicadas: tuberculosis</a:t>
            </a:r>
            <a:r>
              <a:rPr lang="es-VE" dirty="0"/>
              <a:t>, </a:t>
            </a:r>
            <a:r>
              <a:rPr lang="es-VE" dirty="0" smtClean="0"/>
              <a:t>malaria, dengue </a:t>
            </a:r>
            <a:r>
              <a:rPr lang="es-VE" dirty="0"/>
              <a:t>y la epidemia del virus del Zika  relacionada con malformaciones congénitas en mujeres embarazadas como la microcefalia y el Síndrome Guillain </a:t>
            </a:r>
            <a:r>
              <a:rPr lang="es-VE" dirty="0" smtClean="0"/>
              <a:t>Barre.</a:t>
            </a:r>
          </a:p>
          <a:p>
            <a:pPr algn="just">
              <a:buFont typeface="Wingdings" panose="05000000000000000000" pitchFamily="2" charset="2"/>
              <a:buChar char="§"/>
            </a:pPr>
            <a:r>
              <a:rPr lang="es-VE" dirty="0"/>
              <a:t>Venezuela vive una situación crítica en el sector sanitario y no está preparada para hacer frente a una epidemia del virus del Zika a gran </a:t>
            </a:r>
            <a:r>
              <a:rPr lang="es-VE" dirty="0" smtClean="0"/>
              <a:t>escala (</a:t>
            </a:r>
            <a:r>
              <a:rPr lang="es-VE" b="1" dirty="0" smtClean="0"/>
              <a:t>Informe </a:t>
            </a:r>
            <a:r>
              <a:rPr lang="es-VE" b="1" dirty="0"/>
              <a:t>suscrito por los Embajadores de la Unión </a:t>
            </a:r>
            <a:r>
              <a:rPr lang="es-VE" b="1" dirty="0" smtClean="0"/>
              <a:t>Europea, Codevida</a:t>
            </a:r>
            <a:r>
              <a:rPr lang="es-VE" b="1" dirty="0"/>
              <a:t>, Acción </a:t>
            </a:r>
            <a:r>
              <a:rPr lang="es-VE" b="1" dirty="0" smtClean="0"/>
              <a:t>Solidaria, Provea</a:t>
            </a:r>
            <a:r>
              <a:rPr lang="es-VE" dirty="0"/>
              <a:t>)</a:t>
            </a:r>
            <a:r>
              <a:rPr lang="es-VE" dirty="0" smtClean="0"/>
              <a:t> </a:t>
            </a:r>
          </a:p>
          <a:p>
            <a:pPr algn="just">
              <a:buFont typeface="Wingdings" panose="05000000000000000000" pitchFamily="2" charset="2"/>
              <a:buChar char="§"/>
            </a:pPr>
            <a:r>
              <a:rPr lang="es-VE" dirty="0" smtClean="0"/>
              <a:t>No se han </a:t>
            </a:r>
            <a:r>
              <a:rPr lang="es-VE" dirty="0"/>
              <a:t>realizado estudios sobre las causas de la alta tasa de muertes entre adolescentes </a:t>
            </a:r>
            <a:r>
              <a:rPr lang="es-VE" dirty="0" smtClean="0"/>
              <a:t>embarazadas.</a:t>
            </a:r>
          </a:p>
          <a:p>
            <a:pPr algn="just">
              <a:buFont typeface="Wingdings" panose="05000000000000000000" pitchFamily="2" charset="2"/>
              <a:buChar char="§"/>
            </a:pPr>
            <a:r>
              <a:rPr lang="es-VE" dirty="0"/>
              <a:t>N</a:t>
            </a:r>
            <a:r>
              <a:rPr lang="es-VE" dirty="0" smtClean="0"/>
              <a:t>o se ha </a:t>
            </a:r>
            <a:r>
              <a:rPr lang="es-VE" dirty="0"/>
              <a:t>revisado </a:t>
            </a:r>
            <a:r>
              <a:rPr lang="es-VE" dirty="0" smtClean="0"/>
              <a:t>la </a:t>
            </a:r>
            <a:r>
              <a:rPr lang="es-VE" dirty="0"/>
              <a:t>legislación sobre el aborto ni ha llevado a cabo la subsiguiente reforma del Código penal a fin de permitir que las adolescentes y mujeres adultas tengan acceso a procedimientos de aborto </a:t>
            </a:r>
            <a:r>
              <a:rPr lang="es-VE" dirty="0" smtClean="0"/>
              <a:t>seguro.</a:t>
            </a:r>
          </a:p>
          <a:p>
            <a:pPr algn="just">
              <a:buFont typeface="Wingdings" panose="05000000000000000000" pitchFamily="2" charset="2"/>
              <a:buChar char="§"/>
            </a:pPr>
            <a:r>
              <a:rPr lang="es-VE" dirty="0" smtClean="0"/>
              <a:t>No se han </a:t>
            </a:r>
            <a:r>
              <a:rPr lang="es-VE" dirty="0"/>
              <a:t>realizado campañas de concienciación sobre la importancia del ejercicio de la sexualidad y de la paternidad y maternidad responsable.</a:t>
            </a:r>
          </a:p>
        </p:txBody>
      </p:sp>
    </p:spTree>
    <p:extLst>
      <p:ext uri="{BB962C8B-B14F-4D97-AF65-F5344CB8AC3E}">
        <p14:creationId xmlns:p14="http://schemas.microsoft.com/office/powerpoint/2010/main" xmlns="" val="3487111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dirty="0"/>
              <a:t/>
            </a:r>
            <a:br>
              <a:rPr lang="es-VE" dirty="0"/>
            </a:br>
            <a:r>
              <a:rPr lang="es-VE" sz="2700" dirty="0"/>
              <a:t>Derecho a la Salud</a:t>
            </a:r>
            <a:br>
              <a:rPr lang="es-VE" sz="2700" dirty="0"/>
            </a:br>
            <a:r>
              <a:rPr lang="es-VE" sz="2700" dirty="0"/>
              <a:t>-Salud Sexual y Reproductiva (Recomendaciones aplicadas o en aplicación 94.50, 94.51)</a:t>
            </a:r>
            <a:br>
              <a:rPr lang="es-VE" sz="2700" dirty="0"/>
            </a:br>
            <a:endParaRPr lang="es-VE" sz="2700" dirty="0"/>
          </a:p>
        </p:txBody>
      </p:sp>
      <p:sp>
        <p:nvSpPr>
          <p:cNvPr id="3" name="Marcador de contenido 2"/>
          <p:cNvSpPr>
            <a:spLocks noGrp="1"/>
          </p:cNvSpPr>
          <p:nvPr>
            <p:ph idx="1"/>
          </p:nvPr>
        </p:nvSpPr>
        <p:spPr>
          <a:xfrm>
            <a:off x="3931261" y="743918"/>
            <a:ext cx="7315200" cy="5765369"/>
          </a:xfrm>
        </p:spPr>
        <p:txBody>
          <a:bodyPr>
            <a:normAutofit fontScale="70000" lnSpcReduction="20000"/>
          </a:bodyPr>
          <a:lstStyle/>
          <a:p>
            <a:pPr marL="0" indent="0" algn="ctr">
              <a:buNone/>
            </a:pPr>
            <a:r>
              <a:rPr lang="es-VE" sz="2900" b="1" dirty="0" smtClean="0">
                <a:solidFill>
                  <a:schemeClr val="accent1">
                    <a:lumMod val="75000"/>
                  </a:schemeClr>
                </a:solidFill>
              </a:rPr>
              <a:t>El mayor </a:t>
            </a:r>
            <a:r>
              <a:rPr lang="es-VE" sz="2900" b="1" dirty="0">
                <a:solidFill>
                  <a:schemeClr val="accent1">
                    <a:lumMod val="75000"/>
                  </a:schemeClr>
                </a:solidFill>
              </a:rPr>
              <a:t>índice de embarazos adolescentes en la </a:t>
            </a:r>
            <a:r>
              <a:rPr lang="es-VE" sz="2900" b="1" dirty="0" smtClean="0">
                <a:solidFill>
                  <a:schemeClr val="accent1">
                    <a:lumMod val="75000"/>
                  </a:schemeClr>
                </a:solidFill>
              </a:rPr>
              <a:t>región</a:t>
            </a:r>
          </a:p>
          <a:p>
            <a:pPr algn="just">
              <a:lnSpc>
                <a:spcPct val="120000"/>
              </a:lnSpc>
              <a:buFont typeface="Wingdings" panose="05000000000000000000" pitchFamily="2" charset="2"/>
              <a:buChar char="§"/>
            </a:pPr>
            <a:r>
              <a:rPr lang="es-VE" sz="2100" dirty="0" smtClean="0"/>
              <a:t>Entre </a:t>
            </a:r>
            <a:r>
              <a:rPr lang="es-VE" sz="2100" dirty="0"/>
              <a:t>1999 y 2014 la tasa de embarazo adolescente de 15 a 19 años fue de 101 por cada mil, superando la tasa promedio de Latinoamérica y El Caribe estimada en 76 embarazos por cada mil </a:t>
            </a:r>
            <a:r>
              <a:rPr lang="es-VE" sz="2100" dirty="0" smtClean="0"/>
              <a:t>adolescentes</a:t>
            </a:r>
            <a:r>
              <a:rPr lang="es-VE" sz="2100" dirty="0"/>
              <a:t> </a:t>
            </a:r>
            <a:r>
              <a:rPr lang="es-VE" sz="2100" dirty="0" smtClean="0"/>
              <a:t>(Informe </a:t>
            </a:r>
            <a:r>
              <a:rPr lang="es-VE" sz="2100" dirty="0"/>
              <a:t>del Estado Mundial de la Población </a:t>
            </a:r>
            <a:r>
              <a:rPr lang="es-VE" sz="2100" dirty="0" smtClean="0"/>
              <a:t>2015, Naciones Unidas)</a:t>
            </a:r>
          </a:p>
          <a:p>
            <a:pPr algn="just">
              <a:lnSpc>
                <a:spcPct val="120000"/>
              </a:lnSpc>
              <a:buFont typeface="Wingdings" panose="05000000000000000000" pitchFamily="2" charset="2"/>
              <a:buChar char="§"/>
            </a:pPr>
            <a:r>
              <a:rPr lang="es-VE" sz="2100" b="1" dirty="0" smtClean="0"/>
              <a:t>25 de </a:t>
            </a:r>
            <a:r>
              <a:rPr lang="es-VE" sz="2100" b="1" dirty="0"/>
              <a:t>cada 100 mujeres que se embarazan </a:t>
            </a:r>
            <a:r>
              <a:rPr lang="es-VE" sz="2100" b="1" dirty="0" smtClean="0"/>
              <a:t>anualmente son adolescentes</a:t>
            </a:r>
            <a:r>
              <a:rPr lang="es-VE" sz="2100" dirty="0"/>
              <a:t> (Programa de Telemedicina de la </a:t>
            </a:r>
            <a:r>
              <a:rPr lang="es-VE" sz="2100" dirty="0" smtClean="0"/>
              <a:t>UCV)</a:t>
            </a:r>
          </a:p>
          <a:p>
            <a:pPr algn="just">
              <a:lnSpc>
                <a:spcPct val="120000"/>
              </a:lnSpc>
              <a:buFont typeface="Wingdings" panose="05000000000000000000" pitchFamily="2" charset="2"/>
              <a:buChar char="§"/>
            </a:pPr>
            <a:r>
              <a:rPr lang="es-VE" sz="2100" dirty="0" smtClean="0"/>
              <a:t>No </a:t>
            </a:r>
            <a:r>
              <a:rPr lang="es-VE" sz="2100" dirty="0"/>
              <a:t>existen políticas públicas para prevenir, atender y enfrentar esta </a:t>
            </a:r>
            <a:r>
              <a:rPr lang="es-VE" sz="2100" dirty="0" smtClean="0"/>
              <a:t>realidad que incide </a:t>
            </a:r>
            <a:r>
              <a:rPr lang="es-VE" sz="2100" dirty="0"/>
              <a:t>de forma directamente proporcional en la </a:t>
            </a:r>
            <a:r>
              <a:rPr lang="es-VE" sz="2100" b="1" dirty="0"/>
              <a:t>mortalidad materna </a:t>
            </a:r>
            <a:r>
              <a:rPr lang="es-VE" sz="2100" dirty="0"/>
              <a:t>y genera múltiples   consecuencias de tipo social como el rechazo y abandono de sus familias y amigos; de salud para los niños por el bajo peso al nacer y para las madres que tienen más probabilidades de desarrollar patologías cardiovasculares, hipertensión y problemas respiratorios; comprometiendo su salud y el riesgo de que los embarazos lleguen a feliz </a:t>
            </a:r>
            <a:r>
              <a:rPr lang="es-VE" sz="2100" dirty="0" smtClean="0"/>
              <a:t>término.</a:t>
            </a:r>
          </a:p>
          <a:p>
            <a:pPr algn="just">
              <a:lnSpc>
                <a:spcPct val="120000"/>
              </a:lnSpc>
              <a:buFont typeface="Wingdings" panose="05000000000000000000" pitchFamily="2" charset="2"/>
              <a:buChar char="§"/>
            </a:pPr>
            <a:r>
              <a:rPr lang="es-VE" sz="2100" dirty="0" smtClean="0"/>
              <a:t>En el 40</a:t>
            </a:r>
            <a:r>
              <a:rPr lang="es-VE" sz="2100" dirty="0"/>
              <a:t>% de las familias, las madres solas son jefas de hogar  </a:t>
            </a:r>
            <a:r>
              <a:rPr lang="es-VE" sz="2100" dirty="0" smtClean="0"/>
              <a:t>(feminización </a:t>
            </a:r>
            <a:r>
              <a:rPr lang="es-VE" sz="2100" dirty="0"/>
              <a:t>de la </a:t>
            </a:r>
            <a:r>
              <a:rPr lang="es-VE" sz="2100" dirty="0" smtClean="0"/>
              <a:t>pobreza)</a:t>
            </a:r>
          </a:p>
          <a:p>
            <a:pPr algn="just">
              <a:lnSpc>
                <a:spcPct val="120000"/>
              </a:lnSpc>
              <a:buFont typeface="Wingdings" panose="05000000000000000000" pitchFamily="2" charset="2"/>
              <a:buChar char="§"/>
            </a:pPr>
            <a:r>
              <a:rPr lang="es-VE" sz="2100" b="1" dirty="0" smtClean="0"/>
              <a:t>80</a:t>
            </a:r>
            <a:r>
              <a:rPr lang="es-VE" sz="2100" b="1" dirty="0"/>
              <a:t>% de desabastecimiento en las medicinas e insumos </a:t>
            </a:r>
            <a:r>
              <a:rPr lang="es-VE" sz="2100" b="1" dirty="0" smtClean="0"/>
              <a:t>médicos</a:t>
            </a:r>
            <a:r>
              <a:rPr lang="es-VE" sz="2100" dirty="0"/>
              <a:t> </a:t>
            </a:r>
            <a:r>
              <a:rPr lang="es-VE" sz="2100" dirty="0" smtClean="0"/>
              <a:t>(Federación </a:t>
            </a:r>
            <a:r>
              <a:rPr lang="es-VE" sz="2100" dirty="0"/>
              <a:t>Farmacéutica </a:t>
            </a:r>
            <a:r>
              <a:rPr lang="es-VE" sz="2100" dirty="0" smtClean="0"/>
              <a:t>Venezolana), </a:t>
            </a:r>
            <a:r>
              <a:rPr lang="es-VE" sz="2100" dirty="0"/>
              <a:t>lo que incide en los </a:t>
            </a:r>
            <a:r>
              <a:rPr lang="es-VE" sz="2100" b="1" dirty="0"/>
              <a:t>embarazos en adolescentes</a:t>
            </a:r>
            <a:r>
              <a:rPr lang="es-VE" sz="2100" dirty="0"/>
              <a:t> y en un elevado número de </a:t>
            </a:r>
            <a:r>
              <a:rPr lang="es-VE" sz="2100" b="1" dirty="0"/>
              <a:t>abortos inseguros</a:t>
            </a:r>
            <a:r>
              <a:rPr lang="es-VE" sz="2100" dirty="0"/>
              <a:t>; pues no existe en el mercado la posibilidad de adquirir pastillas anticonceptivas, la píldora del día después, ni condones</a:t>
            </a:r>
            <a:r>
              <a:rPr lang="es-VE" sz="2100" dirty="0" smtClean="0"/>
              <a:t>.</a:t>
            </a:r>
            <a:endParaRPr lang="es-VE" dirty="0"/>
          </a:p>
          <a:p>
            <a:pPr algn="just">
              <a:buFont typeface="Wingdings" panose="05000000000000000000" pitchFamily="2" charset="2"/>
              <a:buChar char="§"/>
            </a:pPr>
            <a:endParaRPr lang="es-VE" dirty="0"/>
          </a:p>
        </p:txBody>
      </p:sp>
    </p:spTree>
    <p:extLst>
      <p:ext uri="{BB962C8B-B14F-4D97-AF65-F5344CB8AC3E}">
        <p14:creationId xmlns:p14="http://schemas.microsoft.com/office/powerpoint/2010/main" xmlns="" val="1284563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dirty="0"/>
              <a:t/>
            </a:r>
            <a:br>
              <a:rPr lang="es-VE" dirty="0"/>
            </a:br>
            <a:r>
              <a:rPr lang="es-VE" sz="2700" dirty="0"/>
              <a:t>Derecho a la Salud</a:t>
            </a:r>
            <a:br>
              <a:rPr lang="es-VE" sz="2700" dirty="0"/>
            </a:br>
            <a:r>
              <a:rPr lang="es-VE" sz="2700" dirty="0" smtClean="0"/>
              <a:t>-Prevención </a:t>
            </a:r>
            <a:r>
              <a:rPr lang="es-VE" sz="2700" dirty="0"/>
              <a:t>y tratamiento de VIH SIDA (Recomendaciones aplicadas o   en aplicación 94.50, 94.51) </a:t>
            </a:r>
            <a:br>
              <a:rPr lang="es-VE" sz="2700" dirty="0"/>
            </a:br>
            <a:endParaRPr lang="es-VE" sz="2700" dirty="0"/>
          </a:p>
        </p:txBody>
      </p:sp>
      <p:sp>
        <p:nvSpPr>
          <p:cNvPr id="3" name="Marcador de contenido 2"/>
          <p:cNvSpPr>
            <a:spLocks noGrp="1"/>
          </p:cNvSpPr>
          <p:nvPr>
            <p:ph idx="1"/>
          </p:nvPr>
        </p:nvSpPr>
        <p:spPr>
          <a:xfrm>
            <a:off x="3698786" y="488197"/>
            <a:ext cx="7315200" cy="5765369"/>
          </a:xfrm>
        </p:spPr>
        <p:txBody>
          <a:bodyPr>
            <a:noAutofit/>
          </a:bodyPr>
          <a:lstStyle/>
          <a:p>
            <a:pPr marL="0" indent="0" algn="ctr">
              <a:buNone/>
            </a:pPr>
            <a:r>
              <a:rPr lang="es-VE" b="1" dirty="0" smtClean="0">
                <a:solidFill>
                  <a:schemeClr val="accent1">
                    <a:lumMod val="75000"/>
                  </a:schemeClr>
                </a:solidFill>
              </a:rPr>
              <a:t>Aumento de los </a:t>
            </a:r>
            <a:r>
              <a:rPr lang="es-VE" b="1" dirty="0">
                <a:solidFill>
                  <a:schemeClr val="accent1">
                    <a:lumMod val="75000"/>
                  </a:schemeClr>
                </a:solidFill>
              </a:rPr>
              <a:t>índices de casos de </a:t>
            </a:r>
            <a:r>
              <a:rPr lang="es-VE" b="1" dirty="0" smtClean="0">
                <a:solidFill>
                  <a:schemeClr val="accent1">
                    <a:lumMod val="75000"/>
                  </a:schemeClr>
                </a:solidFill>
              </a:rPr>
              <a:t>VIH: entre </a:t>
            </a:r>
            <a:r>
              <a:rPr lang="es-VE" b="1" dirty="0">
                <a:solidFill>
                  <a:schemeClr val="accent1">
                    <a:lumMod val="75000"/>
                  </a:schemeClr>
                </a:solidFill>
              </a:rPr>
              <a:t>2009 y 2012 se registran 31 nuevas infecciones diarias y más de 11.000 cada </a:t>
            </a:r>
            <a:r>
              <a:rPr lang="es-VE" b="1" dirty="0" smtClean="0">
                <a:solidFill>
                  <a:schemeClr val="accent1">
                    <a:lumMod val="75000"/>
                  </a:schemeClr>
                </a:solidFill>
              </a:rPr>
              <a:t>año (Informe organización </a:t>
            </a:r>
            <a:r>
              <a:rPr lang="es-VE" b="1" dirty="0">
                <a:solidFill>
                  <a:schemeClr val="accent1">
                    <a:lumMod val="75000"/>
                  </a:schemeClr>
                </a:solidFill>
              </a:rPr>
              <a:t>Stop </a:t>
            </a:r>
            <a:r>
              <a:rPr lang="es-VE" b="1" dirty="0" smtClean="0">
                <a:solidFill>
                  <a:schemeClr val="accent1">
                    <a:lumMod val="75000"/>
                  </a:schemeClr>
                </a:solidFill>
              </a:rPr>
              <a:t>VIH)  </a:t>
            </a:r>
          </a:p>
          <a:p>
            <a:pPr marL="0" indent="0" algn="ctr">
              <a:buNone/>
            </a:pPr>
            <a:endParaRPr lang="es-VE" b="1" dirty="0" smtClean="0">
              <a:solidFill>
                <a:schemeClr val="accent1">
                  <a:lumMod val="75000"/>
                </a:schemeClr>
              </a:solidFill>
            </a:endParaRPr>
          </a:p>
          <a:p>
            <a:pPr algn="just">
              <a:buFont typeface="Wingdings" panose="05000000000000000000" pitchFamily="2" charset="2"/>
              <a:buChar char="§"/>
            </a:pPr>
            <a:r>
              <a:rPr lang="es-VE" sz="1800" dirty="0" smtClean="0"/>
              <a:t>Las muertes </a:t>
            </a:r>
            <a:r>
              <a:rPr lang="es-VE" sz="1800" dirty="0"/>
              <a:t>se han </a:t>
            </a:r>
            <a:r>
              <a:rPr lang="es-VE" sz="1800" dirty="0" smtClean="0"/>
              <a:t>duplicado, aunque </a:t>
            </a:r>
            <a:r>
              <a:rPr lang="es-VE" sz="1800" dirty="0"/>
              <a:t>el Estado incrementó el acceso gratuito a antirretrovirales, prevalece la escasez de los fármacos, kits de bioseguridad y reactivos para realizar la prueba </a:t>
            </a:r>
            <a:r>
              <a:rPr lang="es-VE" sz="1800" dirty="0" smtClean="0"/>
              <a:t>ELISA.</a:t>
            </a:r>
          </a:p>
          <a:p>
            <a:pPr algn="just">
              <a:buFont typeface="Wingdings" panose="05000000000000000000" pitchFamily="2" charset="2"/>
              <a:buChar char="§"/>
            </a:pPr>
            <a:r>
              <a:rPr lang="es-VE" sz="1800" dirty="0" smtClean="0"/>
              <a:t>Esto incide en: diagnóstico tardío, abandono del </a:t>
            </a:r>
            <a:r>
              <a:rPr lang="es-VE" sz="1800" dirty="0"/>
              <a:t>tratamiento por las fallas en el suministro de los </a:t>
            </a:r>
            <a:r>
              <a:rPr lang="es-VE" sz="1800" dirty="0" smtClean="0"/>
              <a:t>antirretrovirales, muertes </a:t>
            </a:r>
            <a:r>
              <a:rPr lang="es-VE" sz="1800" dirty="0"/>
              <a:t>y  </a:t>
            </a:r>
            <a:r>
              <a:rPr lang="es-VE" sz="1800" dirty="0" smtClean="0"/>
              <a:t>subregistro </a:t>
            </a:r>
            <a:r>
              <a:rPr lang="es-VE" sz="1800" dirty="0"/>
              <a:t>de casos de </a:t>
            </a:r>
            <a:r>
              <a:rPr lang="es-VE" sz="1800" dirty="0" smtClean="0"/>
              <a:t>VIH, </a:t>
            </a:r>
            <a:r>
              <a:rPr lang="es-VE" sz="1800" dirty="0"/>
              <a:t>pues al no haber existencia de reactivos no pueden realizarse las pruebas ni los subsiguientes diagnósticos. </a:t>
            </a:r>
            <a:endParaRPr lang="es-VE" sz="1800" dirty="0" smtClean="0"/>
          </a:p>
          <a:p>
            <a:pPr algn="just">
              <a:buFont typeface="Wingdings" panose="05000000000000000000" pitchFamily="2" charset="2"/>
              <a:buChar char="§"/>
            </a:pPr>
            <a:r>
              <a:rPr lang="es-VE" sz="1800" dirty="0" smtClean="0"/>
              <a:t>Mientras </a:t>
            </a:r>
            <a:r>
              <a:rPr lang="es-VE" sz="1800" dirty="0"/>
              <a:t>globalmente las muertes de mujeres con VIH disminuyen, en Venezuela aumentan; debido a que estas tienen poca información y acceso a servicios de salud sexual y reproductiva y a un sistema de salud que no garantiza el control del embarazo oportuno y seguro. </a:t>
            </a:r>
            <a:endParaRPr lang="es-VE" sz="1800" dirty="0" smtClean="0"/>
          </a:p>
        </p:txBody>
      </p:sp>
    </p:spTree>
    <p:extLst>
      <p:ext uri="{BB962C8B-B14F-4D97-AF65-F5344CB8AC3E}">
        <p14:creationId xmlns:p14="http://schemas.microsoft.com/office/powerpoint/2010/main" xmlns="" val="4261034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dirty="0"/>
              <a:t/>
            </a:r>
            <a:br>
              <a:rPr lang="es-VE" dirty="0"/>
            </a:br>
            <a:r>
              <a:rPr lang="es-VE" sz="2700" dirty="0"/>
              <a:t>Derecho a la Salud</a:t>
            </a:r>
            <a:br>
              <a:rPr lang="es-VE" sz="2700" dirty="0"/>
            </a:br>
            <a:r>
              <a:rPr lang="es-VE" sz="2700" dirty="0" smtClean="0"/>
              <a:t>-Prevención </a:t>
            </a:r>
            <a:r>
              <a:rPr lang="es-VE" sz="2700" dirty="0"/>
              <a:t>y tratamiento de VIH SIDA (Recomendaciones aplicadas o   en aplicación 94.50, 94.51) </a:t>
            </a:r>
            <a:br>
              <a:rPr lang="es-VE" sz="2700" dirty="0"/>
            </a:br>
            <a:endParaRPr lang="es-VE" sz="2700" dirty="0"/>
          </a:p>
        </p:txBody>
      </p:sp>
      <p:sp>
        <p:nvSpPr>
          <p:cNvPr id="3" name="Marcador de contenido 2"/>
          <p:cNvSpPr>
            <a:spLocks noGrp="1"/>
          </p:cNvSpPr>
          <p:nvPr>
            <p:ph idx="1"/>
          </p:nvPr>
        </p:nvSpPr>
        <p:spPr>
          <a:xfrm>
            <a:off x="3729783" y="623911"/>
            <a:ext cx="7315200" cy="5765369"/>
          </a:xfrm>
        </p:spPr>
        <p:txBody>
          <a:bodyPr>
            <a:noAutofit/>
          </a:bodyPr>
          <a:lstStyle/>
          <a:p>
            <a:pPr marL="0" indent="0" algn="ctr">
              <a:buNone/>
            </a:pPr>
            <a:r>
              <a:rPr lang="es-VE" b="1" dirty="0">
                <a:solidFill>
                  <a:schemeClr val="accent1">
                    <a:lumMod val="75000"/>
                  </a:schemeClr>
                </a:solidFill>
              </a:rPr>
              <a:t>El 21,8% de los niños/as se infectan con el virus al </a:t>
            </a:r>
            <a:r>
              <a:rPr lang="es-VE" b="1" dirty="0" smtClean="0">
                <a:solidFill>
                  <a:schemeClr val="accent1">
                    <a:lumMod val="75000"/>
                  </a:schemeClr>
                </a:solidFill>
              </a:rPr>
              <a:t>nacer</a:t>
            </a:r>
          </a:p>
          <a:p>
            <a:pPr marL="0" indent="0" algn="ctr">
              <a:buNone/>
            </a:pPr>
            <a:endParaRPr lang="es-VE" b="1" dirty="0">
              <a:solidFill>
                <a:schemeClr val="accent1">
                  <a:lumMod val="75000"/>
                </a:schemeClr>
              </a:solidFill>
            </a:endParaRPr>
          </a:p>
          <a:p>
            <a:pPr algn="just">
              <a:buFont typeface="Wingdings" panose="05000000000000000000" pitchFamily="2" charset="2"/>
              <a:buChar char="§"/>
            </a:pPr>
            <a:r>
              <a:rPr lang="es-VE" sz="1800" dirty="0" smtClean="0"/>
              <a:t>Fallas en el control de la </a:t>
            </a:r>
            <a:r>
              <a:rPr lang="es-VE" sz="1800" b="1" dirty="0" smtClean="0"/>
              <a:t>transmisión </a:t>
            </a:r>
            <a:r>
              <a:rPr lang="es-VE" sz="1800" b="1" dirty="0"/>
              <a:t>vertical </a:t>
            </a:r>
            <a:r>
              <a:rPr lang="es-VE" sz="1800" dirty="0"/>
              <a:t>del </a:t>
            </a:r>
            <a:r>
              <a:rPr lang="es-VE" sz="1800" dirty="0" smtClean="0"/>
              <a:t>virus al </a:t>
            </a:r>
            <a:r>
              <a:rPr lang="es-VE" sz="1800" dirty="0"/>
              <a:t>momento </a:t>
            </a:r>
            <a:r>
              <a:rPr lang="es-VE" sz="1800" dirty="0" smtClean="0"/>
              <a:t>del parto (Informe </a:t>
            </a:r>
            <a:r>
              <a:rPr lang="es-VE" sz="1800" dirty="0"/>
              <a:t>nacional presentado en 2014 ante la Asamblea Nacional de Naciones Unidas sobre VIH y </a:t>
            </a:r>
            <a:r>
              <a:rPr lang="es-VE" sz="1800" dirty="0" smtClean="0"/>
              <a:t>SIDA)</a:t>
            </a:r>
          </a:p>
          <a:p>
            <a:pPr algn="just">
              <a:buFont typeface="Wingdings" panose="05000000000000000000" pitchFamily="2" charset="2"/>
              <a:buChar char="§"/>
            </a:pPr>
            <a:r>
              <a:rPr lang="es-VE" sz="1800" dirty="0" smtClean="0"/>
              <a:t>Solo </a:t>
            </a:r>
            <a:r>
              <a:rPr lang="es-VE" sz="1800" dirty="0"/>
              <a:t>el 27% de las embarazadas seropositivas reciben antirretrovirales para reducir el riesgo de la </a:t>
            </a:r>
            <a:r>
              <a:rPr lang="es-VE" sz="1800" dirty="0" smtClean="0"/>
              <a:t> 	   transmisión </a:t>
            </a:r>
            <a:r>
              <a:rPr lang="es-VE" sz="1800" dirty="0"/>
              <a:t>materno </a:t>
            </a:r>
            <a:r>
              <a:rPr lang="es-VE" sz="1800" dirty="0" smtClean="0"/>
              <a:t>infantil.</a:t>
            </a:r>
          </a:p>
          <a:p>
            <a:pPr algn="just">
              <a:buFont typeface="Wingdings" panose="05000000000000000000" pitchFamily="2" charset="2"/>
              <a:buChar char="§"/>
            </a:pPr>
            <a:r>
              <a:rPr lang="es-VE" sz="1800" dirty="0" smtClean="0"/>
              <a:t>Solo el </a:t>
            </a:r>
            <a:r>
              <a:rPr lang="es-VE" sz="1800" dirty="0"/>
              <a:t>11% de los niños nacidos de madres con VIH pasan por un test virológico en los dos </a:t>
            </a:r>
            <a:r>
              <a:rPr lang="es-VE" sz="1800" dirty="0" smtClean="0"/>
              <a:t> primeros </a:t>
            </a:r>
            <a:r>
              <a:rPr lang="es-VE" sz="1800" dirty="0"/>
              <a:t>meses después del </a:t>
            </a:r>
            <a:r>
              <a:rPr lang="es-VE" sz="1800" dirty="0" smtClean="0"/>
              <a:t>nacimiento</a:t>
            </a:r>
            <a:r>
              <a:rPr lang="es-VE" dirty="0" smtClean="0"/>
              <a:t>.</a:t>
            </a:r>
          </a:p>
          <a:p>
            <a:pPr marL="0" indent="0" algn="just">
              <a:buNone/>
            </a:pPr>
            <a:r>
              <a:rPr lang="es-VE" sz="1800" b="1" dirty="0" smtClean="0">
                <a:solidFill>
                  <a:schemeClr val="accent1">
                    <a:lumMod val="75000"/>
                  </a:schemeClr>
                </a:solidFill>
              </a:rPr>
              <a:t>Si </a:t>
            </a:r>
            <a:r>
              <a:rPr lang="es-VE" sz="1800" b="1" dirty="0">
                <a:solidFill>
                  <a:schemeClr val="accent1">
                    <a:lumMod val="75000"/>
                  </a:schemeClr>
                </a:solidFill>
              </a:rPr>
              <a:t>el Estado garantizara el control prenatal, la realización de la prueba </a:t>
            </a:r>
            <a:r>
              <a:rPr lang="es-VE" sz="1800" b="1" dirty="0" smtClean="0">
                <a:solidFill>
                  <a:schemeClr val="accent1">
                    <a:lumMod val="75000"/>
                  </a:schemeClr>
                </a:solidFill>
              </a:rPr>
              <a:t>  del </a:t>
            </a:r>
            <a:r>
              <a:rPr lang="es-VE" sz="1800" b="1" dirty="0">
                <a:solidFill>
                  <a:schemeClr val="accent1">
                    <a:lumMod val="75000"/>
                  </a:schemeClr>
                </a:solidFill>
              </a:rPr>
              <a:t>VIH y el debido tratamiento a las embarazadas afectadas; además de que los niños nacieran por cesárea, la transmisión vertical se reduciría a 1%; reduciéndose en consecuencia el nacimiento de aproximadamente 600 niños con VIH cada año, reconocidos por el Ministerio de la Salud y ONUSIDA desde 2011.</a:t>
            </a:r>
          </a:p>
        </p:txBody>
      </p:sp>
    </p:spTree>
    <p:extLst>
      <p:ext uri="{BB962C8B-B14F-4D97-AF65-F5344CB8AC3E}">
        <p14:creationId xmlns:p14="http://schemas.microsoft.com/office/powerpoint/2010/main" xmlns="" val="3160189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smtClean="0"/>
              <a:t/>
            </a:r>
            <a:br>
              <a:rPr lang="es-VE" sz="2700" dirty="0" smtClean="0"/>
            </a:br>
            <a:r>
              <a:rPr lang="es-VE" sz="2700" dirty="0"/>
              <a:t>-</a:t>
            </a:r>
            <a:r>
              <a:rPr lang="es-VE" sz="2700" dirty="0" smtClean="0"/>
              <a:t>Derecho </a:t>
            </a:r>
            <a:r>
              <a:rPr lang="es-VE" sz="2700" dirty="0"/>
              <a:t>a vivir sin </a:t>
            </a:r>
            <a:r>
              <a:rPr lang="es-VE" sz="2700" dirty="0" smtClean="0"/>
              <a:t> violencia </a:t>
            </a:r>
            <a:r>
              <a:rPr lang="es-VE" sz="2200" dirty="0"/>
              <a:t>(Recomendaciones aplicadas o en aplicación 94.16, 94.21, 94.22, 94.25, Recomendación rechazada 96.11)</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29783" y="623911"/>
            <a:ext cx="7315200" cy="5765369"/>
          </a:xfrm>
        </p:spPr>
        <p:txBody>
          <a:bodyPr>
            <a:noAutofit/>
          </a:bodyPr>
          <a:lstStyle/>
          <a:p>
            <a:pPr marL="0" indent="0" algn="ctr">
              <a:buNone/>
            </a:pPr>
            <a:r>
              <a:rPr lang="es-VE" b="1" dirty="0" smtClean="0">
                <a:solidFill>
                  <a:schemeClr val="accent1">
                    <a:lumMod val="75000"/>
                  </a:schemeClr>
                </a:solidFill>
              </a:rPr>
              <a:t>La Violencia contra la Mujer se ha tipificado como un delito de acción pública y está vigente una Ley Orgánica sobre el Derecho de las Mujeres a una Vida Libre de Violencia, que la asume como un asunto de Derechos </a:t>
            </a:r>
            <a:r>
              <a:rPr lang="es-VE" b="1" dirty="0">
                <a:solidFill>
                  <a:schemeClr val="accent1">
                    <a:lumMod val="75000"/>
                  </a:schemeClr>
                </a:solidFill>
              </a:rPr>
              <a:t>H</a:t>
            </a:r>
            <a:r>
              <a:rPr lang="es-VE" b="1" dirty="0" smtClean="0">
                <a:solidFill>
                  <a:schemeClr val="accent1">
                    <a:lumMod val="75000"/>
                  </a:schemeClr>
                </a:solidFill>
              </a:rPr>
              <a:t>umanos y de Salud Pública</a:t>
            </a:r>
            <a:r>
              <a:rPr lang="es-VE" dirty="0" smtClean="0"/>
              <a:t>.</a:t>
            </a:r>
          </a:p>
          <a:p>
            <a:pPr>
              <a:buFont typeface="Wingdings" panose="05000000000000000000" pitchFamily="2" charset="2"/>
              <a:buChar char="§"/>
            </a:pPr>
            <a:r>
              <a:rPr lang="es-VE" sz="1800" dirty="0" smtClean="0"/>
              <a:t>No </a:t>
            </a:r>
            <a:r>
              <a:rPr lang="es-VE" sz="1800" dirty="0"/>
              <a:t>hay planes ni acciones concretas para reducirla y/o </a:t>
            </a:r>
            <a:r>
              <a:rPr lang="es-VE" sz="1800" dirty="0" smtClean="0"/>
              <a:t>erradicarla, </a:t>
            </a:r>
            <a:r>
              <a:rPr lang="es-VE" sz="1800" dirty="0"/>
              <a:t>por lo que no se está aplicando como debiera. </a:t>
            </a:r>
            <a:endParaRPr lang="es-VE" sz="1800" dirty="0" smtClean="0"/>
          </a:p>
          <a:p>
            <a:pPr>
              <a:buFont typeface="Wingdings" panose="05000000000000000000" pitchFamily="2" charset="2"/>
              <a:buChar char="§"/>
            </a:pPr>
            <a:r>
              <a:rPr lang="es-VE" sz="1800" dirty="0"/>
              <a:t>L</a:t>
            </a:r>
            <a:r>
              <a:rPr lang="es-VE" sz="1800" dirty="0" smtClean="0"/>
              <a:t>as </a:t>
            </a:r>
            <a:r>
              <a:rPr lang="es-VE" sz="1800" dirty="0"/>
              <a:t>dificultades para aplicar la </a:t>
            </a:r>
            <a:r>
              <a:rPr lang="es-VE" sz="1800" dirty="0" smtClean="0"/>
              <a:t>LOSDMVLV van, </a:t>
            </a:r>
            <a:r>
              <a:rPr lang="es-VE" sz="1800" dirty="0"/>
              <a:t>desde la desaparición de la Sub-Comisión de la Mujer en la Asamblea </a:t>
            </a:r>
            <a:r>
              <a:rPr lang="es-VE" sz="1800" dirty="0" smtClean="0"/>
              <a:t>Nacional*,  </a:t>
            </a:r>
            <a:r>
              <a:rPr lang="es-VE" sz="1800" dirty="0"/>
              <a:t>hasta la existencia de fallas </a:t>
            </a:r>
            <a:r>
              <a:rPr lang="es-VE" sz="1800" dirty="0" smtClean="0"/>
              <a:t>graves. Entre estas: </a:t>
            </a:r>
          </a:p>
          <a:p>
            <a:pPr lvl="1">
              <a:buFont typeface="Arial" panose="020B0604020202020204" pitchFamily="34" charset="0"/>
              <a:buChar char="•"/>
            </a:pPr>
            <a:r>
              <a:rPr lang="es-VE" sz="1600" dirty="0"/>
              <a:t>E</a:t>
            </a:r>
            <a:r>
              <a:rPr lang="es-VE" sz="1600" dirty="0" smtClean="0"/>
              <a:t>n </a:t>
            </a:r>
            <a:r>
              <a:rPr lang="es-VE" sz="1600" dirty="0"/>
              <a:t>la preparación de los operadores de justicia, especialmente en los receptores de </a:t>
            </a:r>
            <a:r>
              <a:rPr lang="es-VE" sz="1600" dirty="0" smtClean="0"/>
              <a:t>denuncias. </a:t>
            </a:r>
          </a:p>
          <a:p>
            <a:pPr lvl="1">
              <a:buFont typeface="Arial" panose="020B0604020202020204" pitchFamily="34" charset="0"/>
              <a:buChar char="•"/>
            </a:pPr>
            <a:r>
              <a:rPr lang="es-VE" sz="1600" dirty="0"/>
              <a:t>E</a:t>
            </a:r>
            <a:r>
              <a:rPr lang="es-VE" sz="1600" dirty="0" smtClean="0"/>
              <a:t>n </a:t>
            </a:r>
            <a:r>
              <a:rPr lang="es-VE" sz="1600" dirty="0"/>
              <a:t>los presupuestos </a:t>
            </a:r>
            <a:r>
              <a:rPr lang="es-VE" sz="1600" dirty="0" smtClean="0"/>
              <a:t>asignados. </a:t>
            </a:r>
          </a:p>
          <a:p>
            <a:pPr lvl="1">
              <a:buFont typeface="Arial" panose="020B0604020202020204" pitchFamily="34" charset="0"/>
              <a:buChar char="•"/>
            </a:pPr>
            <a:r>
              <a:rPr lang="es-VE" sz="1600" dirty="0"/>
              <a:t>E</a:t>
            </a:r>
            <a:r>
              <a:rPr lang="es-VE" sz="1600" dirty="0" smtClean="0"/>
              <a:t>n </a:t>
            </a:r>
            <a:r>
              <a:rPr lang="es-VE" sz="1600" dirty="0"/>
              <a:t>el seguimiento y monitoreo de las </a:t>
            </a:r>
            <a:r>
              <a:rPr lang="es-VE" sz="1600" dirty="0" smtClean="0"/>
              <a:t>denuncias.</a:t>
            </a:r>
          </a:p>
          <a:p>
            <a:pPr lvl="1" algn="just">
              <a:buFont typeface="Arial" panose="020B0604020202020204" pitchFamily="34" charset="0"/>
              <a:buChar char="•"/>
            </a:pPr>
            <a:r>
              <a:rPr lang="es-VE" sz="1600" dirty="0"/>
              <a:t>E</a:t>
            </a:r>
            <a:r>
              <a:rPr lang="es-VE" sz="1600" dirty="0" smtClean="0"/>
              <a:t>n </a:t>
            </a:r>
            <a:r>
              <a:rPr lang="es-VE" sz="1600" dirty="0"/>
              <a:t>los vacíos de la Ley o ciertas exigencias que retardan el proceso y la aplicación de medidas de protección que deben ser inmediatas a la presentación de la </a:t>
            </a:r>
            <a:r>
              <a:rPr lang="es-VE" sz="1600" dirty="0" smtClean="0"/>
              <a:t>denuncia, diferimientos </a:t>
            </a:r>
            <a:r>
              <a:rPr lang="es-VE" sz="1600" dirty="0"/>
              <a:t>de las </a:t>
            </a:r>
            <a:r>
              <a:rPr lang="es-VE" sz="1600" dirty="0" smtClean="0"/>
              <a:t>audiencias, extremo </a:t>
            </a:r>
            <a:r>
              <a:rPr lang="es-VE" sz="1600" dirty="0"/>
              <a:t>retardo del juicio en todas sus etapas, lo que conlleva al </a:t>
            </a:r>
            <a:r>
              <a:rPr lang="es-VE" sz="1600" b="1" dirty="0"/>
              <a:t>sobreseimiento</a:t>
            </a:r>
            <a:r>
              <a:rPr lang="es-VE" sz="1600" dirty="0"/>
              <a:t> de la mayoría de las causas en curso, generando </a:t>
            </a:r>
            <a:r>
              <a:rPr lang="es-VE" sz="1600" dirty="0" smtClean="0"/>
              <a:t>un </a:t>
            </a:r>
            <a:r>
              <a:rPr lang="es-VE" sz="1600" dirty="0"/>
              <a:t>alto nivel de impunidad en los delitos </a:t>
            </a:r>
            <a:r>
              <a:rPr lang="es-VE" sz="1600" dirty="0" smtClean="0"/>
              <a:t>de VCM; </a:t>
            </a:r>
            <a:r>
              <a:rPr lang="es-VE" sz="1600" dirty="0"/>
              <a:t>especialmente entre las mujeres pobres residentes en áreas rurales, indígenas, </a:t>
            </a:r>
            <a:r>
              <a:rPr lang="es-VE" sz="1600" dirty="0" smtClean="0"/>
              <a:t>afro descendientes, </a:t>
            </a:r>
            <a:r>
              <a:rPr lang="es-VE" sz="1600" dirty="0"/>
              <a:t>adultas mayores y en situación de </a:t>
            </a:r>
            <a:r>
              <a:rPr lang="es-VE" sz="1600" dirty="0" smtClean="0"/>
              <a:t>discapacidad.</a:t>
            </a:r>
          </a:p>
          <a:p>
            <a:pPr marL="502920" lvl="1" indent="0" algn="ctr">
              <a:buNone/>
            </a:pPr>
            <a:r>
              <a:rPr lang="es-VE" sz="1600" dirty="0" smtClean="0"/>
              <a:t>(Informe </a:t>
            </a:r>
            <a:r>
              <a:rPr lang="es-VE" sz="1600" dirty="0"/>
              <a:t>Alternativo sobre la CEDAW 2014, </a:t>
            </a:r>
            <a:r>
              <a:rPr lang="es-VE" sz="1600" dirty="0" smtClean="0"/>
              <a:t>OVDHM)</a:t>
            </a:r>
          </a:p>
          <a:p>
            <a:pPr marL="0" indent="0" algn="ctr">
              <a:buNone/>
            </a:pPr>
            <a:r>
              <a:rPr lang="es-VE" sz="1800" b="1" dirty="0" smtClean="0"/>
              <a:t>* </a:t>
            </a:r>
            <a:r>
              <a:rPr lang="es-VE" sz="1800" dirty="0" smtClean="0"/>
              <a:t>Recientemente Fue creada la</a:t>
            </a:r>
            <a:r>
              <a:rPr lang="es-VE" sz="1800" b="1" dirty="0" smtClean="0"/>
              <a:t> </a:t>
            </a:r>
            <a:r>
              <a:rPr lang="es-VE" sz="1800" b="1" dirty="0" smtClean="0">
                <a:solidFill>
                  <a:schemeClr val="accent1">
                    <a:lumMod val="75000"/>
                  </a:schemeClr>
                </a:solidFill>
              </a:rPr>
              <a:t>Subcomisión </a:t>
            </a:r>
            <a:r>
              <a:rPr lang="es-VE" sz="1800" b="1" dirty="0">
                <a:solidFill>
                  <a:schemeClr val="accent1">
                    <a:lumMod val="75000"/>
                  </a:schemeClr>
                </a:solidFill>
              </a:rPr>
              <a:t>de la Mujer dentro de  la Comisión de Desarrollo </a:t>
            </a:r>
            <a:r>
              <a:rPr lang="es-VE" sz="1800" b="1" dirty="0" smtClean="0">
                <a:solidFill>
                  <a:schemeClr val="accent1">
                    <a:lumMod val="75000"/>
                  </a:schemeClr>
                </a:solidFill>
              </a:rPr>
              <a:t>Social </a:t>
            </a:r>
            <a:r>
              <a:rPr lang="es-VE" sz="1800" b="1" dirty="0" smtClean="0"/>
              <a:t>de la Asamblea</a:t>
            </a:r>
            <a:r>
              <a:rPr lang="es-VE" sz="1800" dirty="0" smtClean="0"/>
              <a:t> </a:t>
            </a:r>
            <a:r>
              <a:rPr lang="es-VE" sz="1800" b="1" dirty="0" smtClean="0"/>
              <a:t>Nacional</a:t>
            </a:r>
            <a:r>
              <a:rPr lang="es-VE" sz="1800" dirty="0" smtClean="0"/>
              <a:t>,( febrero 2016) </a:t>
            </a:r>
            <a:endParaRPr lang="es-VE" sz="1800" dirty="0"/>
          </a:p>
        </p:txBody>
      </p:sp>
    </p:spTree>
    <p:extLst>
      <p:ext uri="{BB962C8B-B14F-4D97-AF65-F5344CB8AC3E}">
        <p14:creationId xmlns:p14="http://schemas.microsoft.com/office/powerpoint/2010/main" xmlns="" val="966991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smtClean="0"/>
              <a:t/>
            </a:r>
            <a:br>
              <a:rPr lang="es-VE" sz="2700" dirty="0" smtClean="0"/>
            </a:br>
            <a:r>
              <a:rPr lang="es-VE" sz="2700" dirty="0"/>
              <a:t>-</a:t>
            </a:r>
            <a:r>
              <a:rPr lang="es-VE" sz="2700" dirty="0" smtClean="0"/>
              <a:t>Derecho </a:t>
            </a:r>
            <a:r>
              <a:rPr lang="es-VE" sz="2700" dirty="0"/>
              <a:t>a vivir sin </a:t>
            </a:r>
            <a:r>
              <a:rPr lang="es-VE" sz="2700" dirty="0" smtClean="0"/>
              <a:t> violencia </a:t>
            </a:r>
            <a:r>
              <a:rPr lang="es-VE" sz="2200" dirty="0"/>
              <a:t>(Recomendaciones aplicadas o en aplicación 94.16, 94.21, 94.22, 94.25, Recomendación rechazada 96.11)</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29783" y="623911"/>
            <a:ext cx="7315200" cy="5765369"/>
          </a:xfrm>
        </p:spPr>
        <p:txBody>
          <a:bodyPr>
            <a:noAutofit/>
          </a:bodyPr>
          <a:lstStyle/>
          <a:p>
            <a:pPr marL="0" indent="0">
              <a:buNone/>
            </a:pPr>
            <a:r>
              <a:rPr lang="es-VE" sz="1800" dirty="0" smtClean="0"/>
              <a:t>Otros aspectos:</a:t>
            </a:r>
          </a:p>
          <a:p>
            <a:pPr>
              <a:buFont typeface="Wingdings" panose="05000000000000000000" pitchFamily="2" charset="2"/>
              <a:buChar char="§"/>
            </a:pPr>
            <a:r>
              <a:rPr lang="es-VE" sz="1800" dirty="0" smtClean="0"/>
              <a:t>Existencia </a:t>
            </a:r>
            <a:r>
              <a:rPr lang="es-VE" sz="1800" dirty="0"/>
              <a:t>de solo 3 refugios para atender a las </a:t>
            </a:r>
            <a:r>
              <a:rPr lang="es-VE" sz="1800" dirty="0" smtClean="0"/>
              <a:t>víctimas.</a:t>
            </a:r>
          </a:p>
          <a:p>
            <a:pPr>
              <a:buFont typeface="Wingdings" panose="05000000000000000000" pitchFamily="2" charset="2"/>
              <a:buChar char="§"/>
            </a:pPr>
            <a:r>
              <a:rPr lang="es-VE" sz="1800" dirty="0"/>
              <a:t>E</a:t>
            </a:r>
            <a:r>
              <a:rPr lang="es-VE" sz="1800" dirty="0" smtClean="0"/>
              <a:t>xclusión </a:t>
            </a:r>
            <a:r>
              <a:rPr lang="es-VE" sz="1800" dirty="0"/>
              <a:t>de organizaciones de la sociedad civil independientes y ausencia de apoyo comunitario e institucional regional para atender el problema. </a:t>
            </a:r>
            <a:endParaRPr lang="es-VE" sz="1800" dirty="0" smtClean="0"/>
          </a:p>
          <a:p>
            <a:pPr marL="0" indent="0" algn="ctr">
              <a:buNone/>
            </a:pPr>
            <a:r>
              <a:rPr lang="es-VE" sz="1800" b="1" dirty="0" smtClean="0">
                <a:solidFill>
                  <a:schemeClr val="accent1">
                    <a:lumMod val="75000"/>
                  </a:schemeClr>
                </a:solidFill>
              </a:rPr>
              <a:t>Según COFAVIC </a:t>
            </a:r>
            <a:r>
              <a:rPr lang="es-VE" sz="1800" b="1" dirty="0">
                <a:solidFill>
                  <a:schemeClr val="accent1">
                    <a:lumMod val="75000"/>
                  </a:schemeClr>
                </a:solidFill>
              </a:rPr>
              <a:t>hubo 452 muertes de mujeres en el </a:t>
            </a:r>
            <a:r>
              <a:rPr lang="es-VE" sz="1800" b="1" dirty="0" smtClean="0">
                <a:solidFill>
                  <a:schemeClr val="accent1">
                    <a:lumMod val="75000"/>
                  </a:schemeClr>
                </a:solidFill>
              </a:rPr>
              <a:t>2013</a:t>
            </a:r>
          </a:p>
          <a:p>
            <a:pPr marL="0" indent="0">
              <a:buNone/>
            </a:pPr>
            <a:r>
              <a:rPr lang="es-VE" sz="1800" dirty="0"/>
              <a:t>C</a:t>
            </a:r>
            <a:r>
              <a:rPr lang="es-VE" sz="1800" dirty="0" smtClean="0"/>
              <a:t>ifras del Ministerio </a:t>
            </a:r>
            <a:r>
              <a:rPr lang="es-VE" sz="1800" dirty="0"/>
              <a:t>Público en su informe </a:t>
            </a:r>
            <a:r>
              <a:rPr lang="es-VE" sz="1800" dirty="0" smtClean="0"/>
              <a:t>anual 2013: </a:t>
            </a:r>
          </a:p>
          <a:p>
            <a:pPr>
              <a:buFont typeface="Wingdings" panose="05000000000000000000" pitchFamily="2" charset="2"/>
              <a:buChar char="§"/>
            </a:pPr>
            <a:r>
              <a:rPr lang="es-VE" sz="1800" dirty="0" smtClean="0"/>
              <a:t>71.812 </a:t>
            </a:r>
            <a:r>
              <a:rPr lang="es-VE" sz="1800" dirty="0"/>
              <a:t>causas </a:t>
            </a:r>
            <a:r>
              <a:rPr lang="es-VE" sz="1800" dirty="0" smtClean="0"/>
              <a:t>ingresadas.</a:t>
            </a:r>
          </a:p>
          <a:p>
            <a:pPr>
              <a:buFont typeface="Wingdings" panose="05000000000000000000" pitchFamily="2" charset="2"/>
              <a:buChar char="§"/>
            </a:pPr>
            <a:r>
              <a:rPr lang="es-VE" sz="1800" dirty="0" smtClean="0"/>
              <a:t>67 </a:t>
            </a:r>
            <a:r>
              <a:rPr lang="es-VE" sz="1800" dirty="0"/>
              <a:t>actos de investigación </a:t>
            </a:r>
            <a:r>
              <a:rPr lang="es-VE" sz="1800" dirty="0" smtClean="0"/>
              <a:t>judicial.</a:t>
            </a:r>
          </a:p>
          <a:p>
            <a:pPr>
              <a:buFont typeface="Wingdings" panose="05000000000000000000" pitchFamily="2" charset="2"/>
              <a:buChar char="§"/>
            </a:pPr>
            <a:r>
              <a:rPr lang="es-VE" sz="1800" dirty="0" smtClean="0"/>
              <a:t>517 juicios (0,33</a:t>
            </a:r>
            <a:r>
              <a:rPr lang="es-VE" sz="1800" dirty="0"/>
              <a:t>% de los casos </a:t>
            </a:r>
            <a:r>
              <a:rPr lang="es-VE" sz="1800" dirty="0" smtClean="0"/>
              <a:t>ingresados) </a:t>
            </a:r>
          </a:p>
          <a:p>
            <a:pPr>
              <a:buFont typeface="Wingdings" panose="05000000000000000000" pitchFamily="2" charset="2"/>
              <a:buChar char="§"/>
            </a:pPr>
            <a:r>
              <a:rPr lang="es-VE" sz="1800" dirty="0" smtClean="0"/>
              <a:t>Solo </a:t>
            </a:r>
            <a:r>
              <a:rPr lang="es-VE" sz="1800" dirty="0"/>
              <a:t>454 órdenes de </a:t>
            </a:r>
            <a:r>
              <a:rPr lang="es-VE" sz="1800" dirty="0" smtClean="0"/>
              <a:t>aprehensión de 10.416 </a:t>
            </a:r>
            <a:r>
              <a:rPr lang="es-VE" sz="1800" dirty="0"/>
              <a:t>imputaciones. </a:t>
            </a:r>
            <a:endParaRPr lang="es-VE" sz="1800" dirty="0" smtClean="0"/>
          </a:p>
          <a:p>
            <a:pPr marL="0" indent="0" algn="ctr">
              <a:buNone/>
            </a:pPr>
            <a:r>
              <a:rPr lang="es-VE" b="1" dirty="0" smtClean="0">
                <a:solidFill>
                  <a:schemeClr val="accent1">
                    <a:lumMod val="75000"/>
                  </a:schemeClr>
                </a:solidFill>
              </a:rPr>
              <a:t>En 2014 hubo </a:t>
            </a:r>
            <a:r>
              <a:rPr lang="es-VE" b="1" dirty="0">
                <a:solidFill>
                  <a:schemeClr val="accent1">
                    <a:lumMod val="75000"/>
                  </a:schemeClr>
                </a:solidFill>
              </a:rPr>
              <a:t>329 mujeres </a:t>
            </a:r>
            <a:r>
              <a:rPr lang="es-VE" b="1" dirty="0" smtClean="0">
                <a:solidFill>
                  <a:schemeClr val="accent1">
                    <a:lumMod val="75000"/>
                  </a:schemeClr>
                </a:solidFill>
              </a:rPr>
              <a:t>asesinadas.</a:t>
            </a:r>
          </a:p>
          <a:p>
            <a:pPr>
              <a:buFont typeface="Wingdings" panose="05000000000000000000" pitchFamily="2" charset="2"/>
              <a:buChar char="§"/>
            </a:pPr>
            <a:r>
              <a:rPr lang="es-VE" sz="1800" dirty="0" smtClean="0"/>
              <a:t> De </a:t>
            </a:r>
            <a:r>
              <a:rPr lang="es-VE" sz="1800" dirty="0"/>
              <a:t>un total de 70.763 causas </a:t>
            </a:r>
            <a:r>
              <a:rPr lang="es-VE" sz="1800" dirty="0" smtClean="0"/>
              <a:t>ingresadas (12,33</a:t>
            </a:r>
            <a:r>
              <a:rPr lang="es-VE" sz="1800" dirty="0"/>
              <a:t>% de la muestra general de ingresos a la </a:t>
            </a:r>
            <a:r>
              <a:rPr lang="es-VE" sz="1800" dirty="0" smtClean="0"/>
              <a:t>Fiscalía)  </a:t>
            </a:r>
            <a:r>
              <a:rPr lang="es-VE" sz="1800" dirty="0"/>
              <a:t>se realizaron 11.575 imputaciones y 482 </a:t>
            </a:r>
            <a:r>
              <a:rPr lang="es-VE" sz="1800" dirty="0" smtClean="0"/>
              <a:t>juicios (solo </a:t>
            </a:r>
            <a:r>
              <a:rPr lang="es-VE" sz="1800" dirty="0"/>
              <a:t>0,7% de los casos llegaron a </a:t>
            </a:r>
            <a:r>
              <a:rPr lang="es-VE" sz="1800" dirty="0" smtClean="0"/>
              <a:t>juicio.)</a:t>
            </a:r>
            <a:endParaRPr lang="es-VE" sz="1800" dirty="0"/>
          </a:p>
        </p:txBody>
      </p:sp>
    </p:spTree>
    <p:extLst>
      <p:ext uri="{BB962C8B-B14F-4D97-AF65-F5344CB8AC3E}">
        <p14:creationId xmlns:p14="http://schemas.microsoft.com/office/powerpoint/2010/main" xmlns="" val="3146217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smtClean="0"/>
              <a:t/>
            </a:r>
            <a:br>
              <a:rPr lang="es-VE" sz="2700" dirty="0" smtClean="0"/>
            </a:br>
            <a:r>
              <a:rPr lang="es-VE" sz="2700" dirty="0"/>
              <a:t>-</a:t>
            </a:r>
            <a:r>
              <a:rPr lang="es-VE" sz="2700" dirty="0" smtClean="0"/>
              <a:t>Derecho </a:t>
            </a:r>
            <a:r>
              <a:rPr lang="es-VE" sz="2700" dirty="0"/>
              <a:t>a vivir sin </a:t>
            </a:r>
            <a:r>
              <a:rPr lang="es-VE" sz="2700" dirty="0" smtClean="0"/>
              <a:t> violencia </a:t>
            </a:r>
            <a:r>
              <a:rPr lang="es-VE" sz="2200" dirty="0"/>
              <a:t>(Recomendaciones aplicadas o en aplicación 94.16, 94.21, 94.22, 94.25, Recomendación rechazada 96.11)</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45281" y="732399"/>
            <a:ext cx="7315200" cy="5765369"/>
          </a:xfrm>
        </p:spPr>
        <p:txBody>
          <a:bodyPr>
            <a:noAutofit/>
          </a:bodyPr>
          <a:lstStyle/>
          <a:p>
            <a:pPr marL="0" indent="0" algn="ctr">
              <a:buNone/>
            </a:pPr>
            <a:r>
              <a:rPr lang="es-VE" b="1" dirty="0" smtClean="0">
                <a:solidFill>
                  <a:schemeClr val="accent1">
                    <a:lumMod val="75000"/>
                  </a:schemeClr>
                </a:solidFill>
              </a:rPr>
              <a:t>Venezuela </a:t>
            </a:r>
            <a:r>
              <a:rPr lang="es-VE" b="1" dirty="0">
                <a:solidFill>
                  <a:schemeClr val="accent1">
                    <a:lumMod val="75000"/>
                  </a:schemeClr>
                </a:solidFill>
              </a:rPr>
              <a:t>es hoy el país con la mayor tasa de mortalidad por violencia en el continente </a:t>
            </a:r>
            <a:r>
              <a:rPr lang="es-VE" b="1" dirty="0" smtClean="0">
                <a:solidFill>
                  <a:schemeClr val="accent1">
                    <a:lumMod val="75000"/>
                  </a:schemeClr>
                </a:solidFill>
              </a:rPr>
              <a:t>americano</a:t>
            </a:r>
          </a:p>
          <a:p>
            <a:pPr algn="just">
              <a:buFont typeface="Wingdings" panose="05000000000000000000" pitchFamily="2" charset="2"/>
              <a:buChar char="§"/>
            </a:pPr>
            <a:r>
              <a:rPr lang="es-VE" dirty="0"/>
              <a:t>V</a:t>
            </a:r>
            <a:r>
              <a:rPr lang="es-VE" sz="1800" dirty="0" smtClean="0"/>
              <a:t>arones </a:t>
            </a:r>
            <a:r>
              <a:rPr lang="es-VE" sz="1800" dirty="0"/>
              <a:t>entre 14 y 45 años </a:t>
            </a:r>
            <a:r>
              <a:rPr lang="es-VE" sz="1800" dirty="0" smtClean="0"/>
              <a:t>son el  94</a:t>
            </a:r>
            <a:r>
              <a:rPr lang="es-VE" sz="1800" dirty="0"/>
              <a:t>% de los que mueren por armas de </a:t>
            </a:r>
            <a:r>
              <a:rPr lang="es-VE" sz="1800" dirty="0" smtClean="0"/>
              <a:t>fuego.</a:t>
            </a:r>
          </a:p>
          <a:p>
            <a:pPr algn="just">
              <a:buFont typeface="Wingdings" panose="05000000000000000000" pitchFamily="2" charset="2"/>
              <a:buChar char="§"/>
            </a:pPr>
            <a:r>
              <a:rPr lang="es-VE" sz="1800" dirty="0" smtClean="0"/>
              <a:t>Mujeres </a:t>
            </a:r>
            <a:r>
              <a:rPr lang="es-VE" sz="1800" dirty="0"/>
              <a:t>son el 6%  siendo la mayoría por </a:t>
            </a:r>
            <a:r>
              <a:rPr lang="es-VE" sz="1800" b="1" dirty="0" smtClean="0"/>
              <a:t>feminicidio</a:t>
            </a:r>
            <a:r>
              <a:rPr lang="es-VE" sz="1800" dirty="0" smtClean="0"/>
              <a:t> (esposo </a:t>
            </a:r>
            <a:r>
              <a:rPr lang="es-VE" sz="1800" dirty="0"/>
              <a:t>o marido, ex marido o ex novio, </a:t>
            </a:r>
            <a:r>
              <a:rPr lang="es-VE" sz="1800" dirty="0" smtClean="0"/>
              <a:t>incluso hijos</a:t>
            </a:r>
            <a:r>
              <a:rPr lang="es-VE" sz="1800" dirty="0"/>
              <a:t>)</a:t>
            </a:r>
            <a:endParaRPr lang="es-VE" sz="1800" dirty="0" smtClean="0"/>
          </a:p>
          <a:p>
            <a:pPr algn="just">
              <a:buFont typeface="Wingdings" panose="05000000000000000000" pitchFamily="2" charset="2"/>
              <a:buChar char="§"/>
            </a:pPr>
            <a:r>
              <a:rPr lang="es-VE" sz="1800" dirty="0" smtClean="0"/>
              <a:t>Según </a:t>
            </a:r>
            <a:r>
              <a:rPr lang="es-VE" sz="1800" dirty="0"/>
              <a:t>el Censo de Población del año 2011, la familia venezolana promedio está formada por 5 miembros, </a:t>
            </a:r>
            <a:r>
              <a:rPr lang="es-VE" sz="1800" b="1" dirty="0"/>
              <a:t>casi todos mujeres debido al abandono o inexistencia del padre en un 40% de hogares, y a la muerte precoz de los hombres en el país. </a:t>
            </a:r>
            <a:endParaRPr lang="es-VE" sz="1800" b="1" dirty="0" smtClean="0"/>
          </a:p>
          <a:p>
            <a:pPr algn="just">
              <a:buFont typeface="Wingdings" panose="05000000000000000000" pitchFamily="2" charset="2"/>
              <a:buChar char="§"/>
            </a:pPr>
            <a:r>
              <a:rPr lang="es-VE" sz="1800" dirty="0" smtClean="0"/>
              <a:t>Calculando la familia </a:t>
            </a:r>
            <a:r>
              <a:rPr lang="es-VE" sz="1800" dirty="0"/>
              <a:t>extendida </a:t>
            </a:r>
            <a:r>
              <a:rPr lang="es-VE" sz="1800" dirty="0" smtClean="0"/>
              <a:t>en 10 personas, hoy </a:t>
            </a:r>
            <a:r>
              <a:rPr lang="es-VE" sz="1800" dirty="0"/>
              <a:t>tenemos 2.000.000 de personas que lloran la pérdida violenta por armas de fuego, de un miembro de su grupo familiar. </a:t>
            </a:r>
            <a:endParaRPr lang="es-VE" sz="1800" dirty="0" smtClean="0"/>
          </a:p>
          <a:p>
            <a:pPr algn="just">
              <a:buFont typeface="Wingdings" panose="05000000000000000000" pitchFamily="2" charset="2"/>
              <a:buChar char="§"/>
            </a:pPr>
            <a:r>
              <a:rPr lang="es-VE" sz="1800" dirty="0"/>
              <a:t>S</a:t>
            </a:r>
            <a:r>
              <a:rPr lang="es-VE" sz="1800" dirty="0" smtClean="0"/>
              <a:t>egún </a:t>
            </a:r>
            <a:r>
              <a:rPr lang="es-VE" sz="1800" dirty="0"/>
              <a:t>CECODAP en el año 2013 unas </a:t>
            </a:r>
            <a:r>
              <a:rPr lang="es-VE" sz="1800" b="1" dirty="0"/>
              <a:t>2037 niñas entre 15 y 17 años ingresaron a la categoría de </a:t>
            </a:r>
            <a:r>
              <a:rPr lang="es-VE" sz="1800" b="1" dirty="0" smtClean="0"/>
              <a:t>viudas</a:t>
            </a:r>
            <a:r>
              <a:rPr lang="es-VE" sz="1800" dirty="0" smtClean="0"/>
              <a:t>, que </a:t>
            </a:r>
            <a:r>
              <a:rPr lang="es-VE" sz="1800" dirty="0"/>
              <a:t>deben dedicarse a buscar cómo sobrevivir ellas y sus pequeños </a:t>
            </a:r>
            <a:r>
              <a:rPr lang="es-VE" sz="1800" dirty="0" smtClean="0"/>
              <a:t>hijos/as </a:t>
            </a:r>
            <a:r>
              <a:rPr lang="es-VE" sz="1800" dirty="0"/>
              <a:t>que nunca conocerán a su </a:t>
            </a:r>
            <a:r>
              <a:rPr lang="es-VE" sz="1800" dirty="0" smtClean="0"/>
              <a:t>padre.</a:t>
            </a:r>
          </a:p>
          <a:p>
            <a:pPr marL="0" indent="0">
              <a:buNone/>
            </a:pPr>
            <a:endParaRPr lang="es-VE" sz="1800" dirty="0"/>
          </a:p>
        </p:txBody>
      </p:sp>
    </p:spTree>
    <p:extLst>
      <p:ext uri="{BB962C8B-B14F-4D97-AF65-F5344CB8AC3E}">
        <p14:creationId xmlns:p14="http://schemas.microsoft.com/office/powerpoint/2010/main" xmlns="" val="2688883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3200" dirty="0" smtClean="0"/>
              <a:t>INTRODUCCIÓN</a:t>
            </a:r>
            <a:r>
              <a:rPr lang="es-VE" sz="3200" dirty="0"/>
              <a:t/>
            </a:r>
            <a:br>
              <a:rPr lang="es-VE" sz="3200" dirty="0"/>
            </a:br>
            <a:r>
              <a:rPr lang="es-VE" sz="3200" dirty="0" smtClean="0"/>
              <a:t/>
            </a:r>
            <a:br>
              <a:rPr lang="es-VE" sz="3200" dirty="0" smtClean="0"/>
            </a:br>
            <a:r>
              <a:rPr lang="es-VE" sz="3200" dirty="0"/>
              <a:t/>
            </a:r>
            <a:br>
              <a:rPr lang="es-VE" sz="3200" dirty="0"/>
            </a:br>
            <a:r>
              <a:rPr lang="es-VE" sz="3200" dirty="0" smtClean="0"/>
              <a:t>OVDHM</a:t>
            </a:r>
            <a:br>
              <a:rPr lang="es-VE" sz="3200" dirty="0" smtClean="0"/>
            </a:br>
            <a:r>
              <a:rPr lang="es-VE" sz="3200" dirty="0" smtClean="0"/>
              <a:t>Creado 2.006</a:t>
            </a:r>
            <a:endParaRPr lang="es-VE" sz="3200" dirty="0"/>
          </a:p>
        </p:txBody>
      </p:sp>
      <p:sp>
        <p:nvSpPr>
          <p:cNvPr id="3" name="Marcador de contenido 2"/>
          <p:cNvSpPr>
            <a:spLocks noGrp="1"/>
          </p:cNvSpPr>
          <p:nvPr>
            <p:ph idx="1"/>
          </p:nvPr>
        </p:nvSpPr>
        <p:spPr>
          <a:xfrm>
            <a:off x="3869268" y="1123837"/>
            <a:ext cx="7315200" cy="5120640"/>
          </a:xfrm>
        </p:spPr>
        <p:txBody>
          <a:bodyPr/>
          <a:lstStyle/>
          <a:p>
            <a:pPr algn="just">
              <a:buFont typeface="Wingdings" panose="05000000000000000000" pitchFamily="2" charset="2"/>
              <a:buChar char="§"/>
            </a:pPr>
            <a:r>
              <a:rPr lang="es-VE" dirty="0"/>
              <a:t>Está conformado por una red de 40 organizaciones no gubernamentales de mujeres a nivel nacional coordinada por el Centro de Investigación Social, Formación y Estudios de la Mujer (status consultivo en el ECOSOC 1997)</a:t>
            </a:r>
          </a:p>
          <a:p>
            <a:pPr marL="0" indent="0" algn="just">
              <a:buNone/>
            </a:pPr>
            <a:endParaRPr lang="es-VE" b="1" u="sng" dirty="0" smtClean="0"/>
          </a:p>
          <a:p>
            <a:pPr algn="just">
              <a:buFont typeface="Wingdings" panose="05000000000000000000" pitchFamily="2" charset="2"/>
              <a:buChar char="§"/>
            </a:pPr>
            <a:r>
              <a:rPr lang="es-VE" b="1" u="sng" dirty="0" smtClean="0"/>
              <a:t>Misión</a:t>
            </a:r>
            <a:r>
              <a:rPr lang="es-VE" dirty="0"/>
              <a:t>: vigilar el cumplimiento por el Estado Venezolano de las obligaciones que, en materia de protección de los </a:t>
            </a:r>
            <a:r>
              <a:rPr lang="es-VE" dirty="0" smtClean="0"/>
              <a:t>Derechos Humanos </a:t>
            </a:r>
            <a:r>
              <a:rPr lang="es-VE" dirty="0"/>
              <a:t>de las mujeres, están contenidas en la Constitución de la República Bolivariana de Venezuela y en las demás leyes, igualmente dar seguimiento a los compromisos que Venezuela ha contraído en esta materia como Estado parte de la Convención CEDAW y otros Tratados y Declaraciones que protegen los </a:t>
            </a:r>
            <a:r>
              <a:rPr lang="es-VE" dirty="0" smtClean="0"/>
              <a:t>Derechos </a:t>
            </a:r>
            <a:r>
              <a:rPr lang="es-VE" dirty="0"/>
              <a:t>H</a:t>
            </a:r>
            <a:r>
              <a:rPr lang="es-VE" dirty="0" smtClean="0"/>
              <a:t>umanos </a:t>
            </a:r>
            <a:r>
              <a:rPr lang="es-VE" dirty="0"/>
              <a:t>de las mujeres</a:t>
            </a:r>
            <a:r>
              <a:rPr lang="es-VE" dirty="0" smtClean="0"/>
              <a:t>.</a:t>
            </a:r>
          </a:p>
        </p:txBody>
      </p:sp>
    </p:spTree>
    <p:extLst>
      <p:ext uri="{BB962C8B-B14F-4D97-AF65-F5344CB8AC3E}">
        <p14:creationId xmlns:p14="http://schemas.microsoft.com/office/powerpoint/2010/main" xmlns="" val="1322583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smtClean="0"/>
              <a:t/>
            </a:r>
            <a:br>
              <a:rPr lang="es-VE" sz="2700" dirty="0" smtClean="0"/>
            </a:br>
            <a:r>
              <a:rPr lang="es-VE" sz="2700" dirty="0"/>
              <a:t>-</a:t>
            </a:r>
            <a:r>
              <a:rPr lang="es-VE" sz="2700" dirty="0" smtClean="0"/>
              <a:t>Derecho </a:t>
            </a:r>
            <a:r>
              <a:rPr lang="es-VE" sz="2700" dirty="0"/>
              <a:t>a vivir sin </a:t>
            </a:r>
            <a:r>
              <a:rPr lang="es-VE" sz="2700" dirty="0" smtClean="0"/>
              <a:t> violencia </a:t>
            </a:r>
            <a:r>
              <a:rPr lang="es-VE" sz="2200" dirty="0"/>
              <a:t>(Recomendaciones aplicadas o en aplicación 94.16, 94.21, 94.22, 94.25, Recomendación rechazada 96.11)</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29783" y="623911"/>
            <a:ext cx="7315200" cy="5765369"/>
          </a:xfrm>
        </p:spPr>
        <p:txBody>
          <a:bodyPr>
            <a:noAutofit/>
          </a:bodyPr>
          <a:lstStyle/>
          <a:p>
            <a:pPr marL="0" indent="0" algn="ctr">
              <a:buNone/>
            </a:pPr>
            <a:r>
              <a:rPr lang="es-VE" sz="1800" b="1" dirty="0" smtClean="0">
                <a:solidFill>
                  <a:schemeClr val="accent1">
                    <a:lumMod val="75000"/>
                  </a:schemeClr>
                </a:solidFill>
              </a:rPr>
              <a:t>Componentes fundamentales atentan hoy contra el derecho </a:t>
            </a:r>
          </a:p>
          <a:p>
            <a:pPr marL="0" indent="0" algn="ctr">
              <a:buNone/>
            </a:pPr>
            <a:r>
              <a:rPr lang="es-VE" sz="1800" b="1" dirty="0" smtClean="0">
                <a:solidFill>
                  <a:schemeClr val="accent1">
                    <a:lumMod val="75000"/>
                  </a:schemeClr>
                </a:solidFill>
              </a:rPr>
              <a:t>de la mujer venezolana a vivir una vida digna:</a:t>
            </a:r>
          </a:p>
          <a:p>
            <a:pPr marL="0" indent="0" algn="just">
              <a:buNone/>
            </a:pPr>
            <a:r>
              <a:rPr lang="es-VE" sz="1800" b="1" dirty="0" smtClean="0">
                <a:solidFill>
                  <a:schemeClr val="accent1">
                    <a:lumMod val="75000"/>
                  </a:schemeClr>
                </a:solidFill>
              </a:rPr>
              <a:t>1) El duelo traumático</a:t>
            </a:r>
            <a:r>
              <a:rPr lang="es-VE" sz="1800" dirty="0" smtClean="0"/>
              <a:t> por muertes violentas sin ninguna ayuda del Estado venezolano y sus instituciones de salud para apoyarlas en su dolor.</a:t>
            </a:r>
          </a:p>
          <a:p>
            <a:pPr marL="0" indent="0" algn="just">
              <a:buNone/>
            </a:pPr>
            <a:r>
              <a:rPr lang="es-VE" sz="1800" b="1" dirty="0" smtClean="0">
                <a:solidFill>
                  <a:schemeClr val="accent1">
                    <a:lumMod val="75000"/>
                  </a:schemeClr>
                </a:solidFill>
              </a:rPr>
              <a:t> 2) El miedo </a:t>
            </a:r>
            <a:r>
              <a:rPr lang="es-VE" sz="1800" dirty="0" smtClean="0"/>
              <a:t>a la muerte de otro miembro del grupo familiar o cercano a ellos, angustia y zozobra cuando cae la noche en las violentas ciudades venezolanas y algún joven no llega aún a casa.</a:t>
            </a:r>
          </a:p>
          <a:p>
            <a:pPr marL="0" indent="0" algn="just">
              <a:buNone/>
            </a:pPr>
            <a:r>
              <a:rPr lang="es-VE" sz="1800" b="1" dirty="0" smtClean="0">
                <a:solidFill>
                  <a:schemeClr val="accent1">
                    <a:lumMod val="75000"/>
                  </a:schemeClr>
                </a:solidFill>
              </a:rPr>
              <a:t> 3) La imposibilidad de asumir los derechos ciudadanos</a:t>
            </a:r>
            <a:r>
              <a:rPr lang="es-VE" sz="1800" dirty="0" smtClean="0"/>
              <a:t>, para luchar por sus derechos civiles, políticos, sociales, etc., ante las consecuencias emocionales y físicas del duelo y la sobre exigencia temporal a fin de poder subsistir en un país de escasez y colas permanentes para conseguir los alimentos. </a:t>
            </a:r>
          </a:p>
          <a:p>
            <a:pPr marL="0" indent="0">
              <a:buNone/>
            </a:pPr>
            <a:r>
              <a:rPr lang="es-VE" sz="1800" b="1" dirty="0"/>
              <a:t>L</a:t>
            </a:r>
            <a:r>
              <a:rPr lang="es-VE" sz="1800" b="1" dirty="0" smtClean="0"/>
              <a:t>a muerte violenta por armas de fuego:</a:t>
            </a:r>
          </a:p>
          <a:p>
            <a:pPr algn="just">
              <a:buFont typeface="Arial" panose="020B0604020202020204" pitchFamily="34" charset="0"/>
              <a:buChar char="•"/>
            </a:pPr>
            <a:r>
              <a:rPr lang="es-VE" sz="1600" dirty="0" smtClean="0"/>
              <a:t>Ha acabado con la vida y la calidad de vida de la población venezolana de manera directa o indirecta.</a:t>
            </a:r>
          </a:p>
          <a:p>
            <a:pPr algn="just">
              <a:buFont typeface="Arial" panose="020B0604020202020204" pitchFamily="34" charset="0"/>
              <a:buChar char="•"/>
            </a:pPr>
            <a:r>
              <a:rPr lang="es-VE" sz="1600" dirty="0"/>
              <a:t>H</a:t>
            </a:r>
            <a:r>
              <a:rPr lang="es-VE" sz="1600" dirty="0" smtClean="0"/>
              <a:t>a encerrado en sus hogares a las y los sobrevivientes ( con presencia de violencia doméstica) </a:t>
            </a:r>
          </a:p>
          <a:p>
            <a:pPr algn="just">
              <a:buFont typeface="Arial" panose="020B0604020202020204" pitchFamily="34" charset="0"/>
              <a:buChar char="•"/>
            </a:pPr>
            <a:r>
              <a:rPr lang="es-VE" sz="1600" dirty="0" smtClean="0"/>
              <a:t>Ha robado a las venezolanas/os la vida ciudadana, el ejercicio de sus derechos políticos que sólo pueden ser ejercidos en la calle, en la vida pública, lo cual exige una democracia activa para poder vivir una vida digna de ser vivida.</a:t>
            </a:r>
            <a:endParaRPr lang="es-VE" sz="1600" dirty="0"/>
          </a:p>
        </p:txBody>
      </p:sp>
    </p:spTree>
    <p:extLst>
      <p:ext uri="{BB962C8B-B14F-4D97-AF65-F5344CB8AC3E}">
        <p14:creationId xmlns:p14="http://schemas.microsoft.com/office/powerpoint/2010/main" xmlns="" val="1708689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smtClean="0"/>
              <a:t/>
            </a:r>
            <a:br>
              <a:rPr lang="es-VE" sz="2700" dirty="0" smtClean="0"/>
            </a:br>
            <a:r>
              <a:rPr lang="es-VE" sz="2700" dirty="0"/>
              <a:t>-</a:t>
            </a:r>
            <a:r>
              <a:rPr lang="es-VE" sz="2700" dirty="0" smtClean="0"/>
              <a:t>Derecho </a:t>
            </a:r>
            <a:r>
              <a:rPr lang="es-VE" sz="2700" dirty="0"/>
              <a:t>a vivir sin </a:t>
            </a:r>
            <a:r>
              <a:rPr lang="es-VE" sz="2700" dirty="0" smtClean="0"/>
              <a:t> violencia </a:t>
            </a:r>
            <a:r>
              <a:rPr lang="es-VE" sz="2200" dirty="0"/>
              <a:t>(Recomendaciones aplicadas o en aplicación 94.16, 94.21, 94.22, 94.25, Recomendación rechazada 96.11)</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14285" y="732399"/>
            <a:ext cx="7315200" cy="5765369"/>
          </a:xfrm>
        </p:spPr>
        <p:txBody>
          <a:bodyPr>
            <a:noAutofit/>
          </a:bodyPr>
          <a:lstStyle/>
          <a:p>
            <a:pPr marL="0" indent="0" algn="just">
              <a:buNone/>
            </a:pPr>
            <a:r>
              <a:rPr lang="es-VE" b="1" dirty="0" smtClean="0">
                <a:solidFill>
                  <a:schemeClr val="accent1">
                    <a:lumMod val="75000"/>
                  </a:schemeClr>
                </a:solidFill>
              </a:rPr>
              <a:t>Recomendaciones del  OVDHM:</a:t>
            </a:r>
          </a:p>
          <a:p>
            <a:pPr marL="0" indent="0" algn="just">
              <a:buNone/>
            </a:pPr>
            <a:r>
              <a:rPr lang="es-VE" sz="1600" dirty="0" smtClean="0"/>
              <a:t>a. Elaborar</a:t>
            </a:r>
            <a:r>
              <a:rPr lang="es-VE" sz="1600" dirty="0"/>
              <a:t>, con carácter de urgencia, el Plan Nacional de Atención, Prevención y Erradicación de las Violencias contra las Mujeres en conjunto con las ONG especializadas y Universidades acorde a la LODMVLV.</a:t>
            </a:r>
          </a:p>
          <a:p>
            <a:pPr marL="0" indent="0" algn="just">
              <a:buNone/>
            </a:pPr>
            <a:r>
              <a:rPr lang="es-VE" sz="1600" dirty="0" smtClean="0"/>
              <a:t>b. Exigir </a:t>
            </a:r>
            <a:r>
              <a:rPr lang="es-VE" sz="1600" dirty="0"/>
              <a:t>la elaboración, proceso piloto de validación, manual de aplicación, capacitación y seguimiento al Reglamento de la LODMVLV.</a:t>
            </a:r>
          </a:p>
          <a:p>
            <a:pPr marL="0" indent="0" algn="just">
              <a:buNone/>
            </a:pPr>
            <a:r>
              <a:rPr lang="es-VE" sz="1600" dirty="0" smtClean="0"/>
              <a:t>c. Diagnosticar </a:t>
            </a:r>
            <a:r>
              <a:rPr lang="es-VE" sz="1600" dirty="0"/>
              <a:t>la situación de institutos, casas, iniciativas gubernamentales y no gubernamentales que apuntan atender las diversas formas que toman las violencias contra las mujeres, niñas y adolescentes en el país, con la finalidad de lograr interrelación y colaboración para un trabajo inter institucional provechoso en el ámbito nacional.</a:t>
            </a:r>
          </a:p>
          <a:p>
            <a:pPr marL="0" indent="0" algn="just">
              <a:buNone/>
            </a:pPr>
            <a:r>
              <a:rPr lang="es-VE" sz="1600" dirty="0" smtClean="0"/>
              <a:t>d. Difundir </a:t>
            </a:r>
            <a:r>
              <a:rPr lang="es-VE" sz="1600" dirty="0"/>
              <a:t>información y establecer programas y mecanismos para la reeducación de hombres maltratadores de sus parejas tanto provenientes de su deseo de cambio como sancionados por ello en la aplicación de la LODMVLV.</a:t>
            </a:r>
          </a:p>
          <a:p>
            <a:pPr marL="0" indent="0" algn="just">
              <a:buNone/>
            </a:pPr>
            <a:r>
              <a:rPr lang="es-VE" sz="1600" dirty="0" smtClean="0"/>
              <a:t>e. Exigir </a:t>
            </a:r>
            <a:r>
              <a:rPr lang="es-VE" sz="1600" dirty="0"/>
              <a:t>al INE levantamiento de datos sobre las diferentes violencias que se ejercen contra las mujeres tomando en cuenta las tipologías de la ley respectiva y la grave situación con la violencia de origen delincuencial en auge.</a:t>
            </a:r>
          </a:p>
          <a:p>
            <a:pPr marL="0" indent="0">
              <a:buNone/>
            </a:pPr>
            <a:endParaRPr lang="es-VE" sz="1600" dirty="0"/>
          </a:p>
        </p:txBody>
      </p:sp>
    </p:spTree>
    <p:extLst>
      <p:ext uri="{BB962C8B-B14F-4D97-AF65-F5344CB8AC3E}">
        <p14:creationId xmlns:p14="http://schemas.microsoft.com/office/powerpoint/2010/main" xmlns="" val="1530054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smtClean="0"/>
              <a:t/>
            </a:r>
            <a:br>
              <a:rPr lang="es-VE" sz="2700" dirty="0" smtClean="0"/>
            </a:br>
            <a:r>
              <a:rPr lang="es-VE" sz="2700" dirty="0"/>
              <a:t>-</a:t>
            </a:r>
            <a:r>
              <a:rPr lang="es-VE" sz="2700" dirty="0" smtClean="0"/>
              <a:t>Derecho </a:t>
            </a:r>
            <a:r>
              <a:rPr lang="es-VE" sz="2700" dirty="0"/>
              <a:t>a vivir sin </a:t>
            </a:r>
            <a:r>
              <a:rPr lang="es-VE" sz="2700" dirty="0" smtClean="0"/>
              <a:t> violencia </a:t>
            </a:r>
            <a:r>
              <a:rPr lang="es-VE" sz="2200" dirty="0"/>
              <a:t>(Recomendaciones aplicadas o en aplicación 94.16, 94.21, 94.22, 94.25, Recomendación rechazada 96.11)</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14285" y="732399"/>
            <a:ext cx="7315200" cy="5765369"/>
          </a:xfrm>
        </p:spPr>
        <p:txBody>
          <a:bodyPr>
            <a:noAutofit/>
          </a:bodyPr>
          <a:lstStyle/>
          <a:p>
            <a:pPr marL="0" indent="0" algn="just">
              <a:buNone/>
            </a:pPr>
            <a:r>
              <a:rPr lang="es-VE" b="1" dirty="0" smtClean="0">
                <a:solidFill>
                  <a:schemeClr val="accent1">
                    <a:lumMod val="75000"/>
                  </a:schemeClr>
                </a:solidFill>
              </a:rPr>
              <a:t>Recomendaciones del  OVDHM:</a:t>
            </a:r>
          </a:p>
          <a:p>
            <a:pPr marL="0" indent="0" algn="just">
              <a:buNone/>
            </a:pPr>
            <a:r>
              <a:rPr lang="es-VE" sz="1400" dirty="0" smtClean="0"/>
              <a:t>.</a:t>
            </a:r>
            <a:endParaRPr lang="es-VE" sz="1400" dirty="0"/>
          </a:p>
          <a:p>
            <a:pPr marL="0" indent="0" algn="just">
              <a:buNone/>
            </a:pPr>
            <a:r>
              <a:rPr lang="es-VE" sz="1600" dirty="0" smtClean="0"/>
              <a:t>f. Incluir</a:t>
            </a:r>
            <a:r>
              <a:rPr lang="es-VE" sz="1600" dirty="0"/>
              <a:t>, en una reforma de la Ley Orgánica, la responsabilidad del Estado en los crímenes por omisión de su intervención, adoptándose así el verdadero avance que se dio con la inclusión del término feminicidio, considerándolo así crimen de Estado.</a:t>
            </a:r>
          </a:p>
          <a:p>
            <a:pPr marL="0" indent="0" algn="just">
              <a:buNone/>
            </a:pPr>
            <a:r>
              <a:rPr lang="es-VE" sz="1600" dirty="0" smtClean="0"/>
              <a:t>g. Resolver </a:t>
            </a:r>
            <a:r>
              <a:rPr lang="es-VE" sz="1600" dirty="0"/>
              <a:t>y/o aclarar las competencias del órgano ejecutor de políticas que es el INAMUJER frente al Ministerio respectivo ante la creación de los Centros de Atención y Formación Integral de las Mujeres (CAFIM) en todo el territorio nacional con claro corte ideológico.</a:t>
            </a:r>
          </a:p>
          <a:p>
            <a:pPr marL="0" indent="0" algn="just">
              <a:buNone/>
            </a:pPr>
            <a:r>
              <a:rPr lang="es-VE" sz="1600" dirty="0" smtClean="0"/>
              <a:t>h. Adjudicar </a:t>
            </a:r>
            <a:r>
              <a:rPr lang="es-VE" sz="1600" dirty="0"/>
              <a:t>fondos y participaciones activas y beligerantes a la sociedad civil especializada e institutos de Educación Superior citadas en la LODMVLV.</a:t>
            </a:r>
          </a:p>
          <a:p>
            <a:pPr marL="0" indent="0" algn="just">
              <a:buNone/>
            </a:pPr>
            <a:r>
              <a:rPr lang="es-VE" sz="1600" dirty="0" smtClean="0"/>
              <a:t>i. Evaluar </a:t>
            </a:r>
            <a:r>
              <a:rPr lang="es-VE" sz="1600" dirty="0"/>
              <a:t>urgentemente la aplicación de la LODMVLV coordinada por la Sub-Comisión de Mujer y Género de la Asamblea Nacional</a:t>
            </a:r>
            <a:r>
              <a:rPr lang="es-VE" sz="1400" dirty="0"/>
              <a:t>.</a:t>
            </a:r>
          </a:p>
          <a:p>
            <a:pPr marL="0" indent="0">
              <a:buNone/>
            </a:pPr>
            <a:endParaRPr lang="es-VE" sz="1600" dirty="0"/>
          </a:p>
        </p:txBody>
      </p:sp>
    </p:spTree>
    <p:extLst>
      <p:ext uri="{BB962C8B-B14F-4D97-AF65-F5344CB8AC3E}">
        <p14:creationId xmlns:p14="http://schemas.microsoft.com/office/powerpoint/2010/main" xmlns="" val="5152428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a:t/>
            </a:r>
            <a:br>
              <a:rPr lang="es-VE" sz="2700" dirty="0"/>
            </a:br>
            <a:r>
              <a:rPr lang="es-VE" sz="2700" dirty="0"/>
              <a:t>-Derechos políticos (Recomendaciones aplicadas o en aplicación 94.23, 94.24)</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60781" y="623911"/>
            <a:ext cx="7315200" cy="5765369"/>
          </a:xfrm>
        </p:spPr>
        <p:txBody>
          <a:bodyPr>
            <a:noAutofit/>
          </a:bodyPr>
          <a:lstStyle/>
          <a:p>
            <a:pPr marL="0" indent="0">
              <a:buNone/>
            </a:pPr>
            <a:endParaRPr lang="es-VE" sz="1600" dirty="0" smtClean="0"/>
          </a:p>
          <a:p>
            <a:pPr marL="0" indent="0" algn="ctr">
              <a:buNone/>
            </a:pPr>
            <a:r>
              <a:rPr lang="es-VE" b="1" dirty="0">
                <a:solidFill>
                  <a:schemeClr val="accent1">
                    <a:lumMod val="75000"/>
                  </a:schemeClr>
                </a:solidFill>
              </a:rPr>
              <a:t>Según el Informe de Recomendaciones </a:t>
            </a:r>
            <a:r>
              <a:rPr lang="es-VE" b="1" dirty="0" smtClean="0">
                <a:solidFill>
                  <a:schemeClr val="accent1">
                    <a:lumMod val="75000"/>
                  </a:schemeClr>
                </a:solidFill>
              </a:rPr>
              <a:t>del Comité de Expertos de  </a:t>
            </a:r>
            <a:r>
              <a:rPr lang="es-VE" b="1" dirty="0">
                <a:solidFill>
                  <a:schemeClr val="accent1">
                    <a:lumMod val="75000"/>
                  </a:schemeClr>
                </a:solidFill>
              </a:rPr>
              <a:t>la CEDAW (</a:t>
            </a:r>
            <a:r>
              <a:rPr lang="es-VE" b="1" dirty="0" smtClean="0">
                <a:solidFill>
                  <a:schemeClr val="accent1">
                    <a:lumMod val="75000"/>
                  </a:schemeClr>
                </a:solidFill>
              </a:rPr>
              <a:t>2014) </a:t>
            </a:r>
            <a:r>
              <a:rPr lang="es-VE" b="1" dirty="0">
                <a:solidFill>
                  <a:schemeClr val="accent1">
                    <a:lumMod val="75000"/>
                  </a:schemeClr>
                </a:solidFill>
              </a:rPr>
              <a:t>la representación femenina en la Asamblea Nacional </a:t>
            </a:r>
            <a:r>
              <a:rPr lang="es-VE" b="1" dirty="0" smtClean="0">
                <a:solidFill>
                  <a:schemeClr val="accent1">
                    <a:lumMod val="75000"/>
                  </a:schemeClr>
                </a:solidFill>
              </a:rPr>
              <a:t>estaba </a:t>
            </a:r>
            <a:r>
              <a:rPr lang="es-VE" b="1" dirty="0">
                <a:solidFill>
                  <a:schemeClr val="accent1">
                    <a:lumMod val="75000"/>
                  </a:schemeClr>
                </a:solidFill>
              </a:rPr>
              <a:t>por debajo del promedio de la región y del </a:t>
            </a:r>
            <a:r>
              <a:rPr lang="es-VE" b="1" dirty="0" smtClean="0">
                <a:solidFill>
                  <a:schemeClr val="accent1">
                    <a:lumMod val="75000"/>
                  </a:schemeClr>
                </a:solidFill>
              </a:rPr>
              <a:t>mundo</a:t>
            </a:r>
          </a:p>
          <a:p>
            <a:pPr algn="just">
              <a:buFont typeface="Wingdings" panose="05000000000000000000" pitchFamily="2" charset="2"/>
              <a:buChar char="§"/>
            </a:pPr>
            <a:r>
              <a:rPr lang="es-VE" sz="1600" dirty="0" smtClean="0"/>
              <a:t>No se han aplicado las medidas temporales efectivas y necesarias para acelerar el logro de la igualdad sustantiva entre mujeres y hombres en todas las esferas de la vida política y pública; y las medidas adoptadas para promover la paridad en las elecciones </a:t>
            </a:r>
            <a:r>
              <a:rPr lang="es-VE" sz="1600" b="1" dirty="0" smtClean="0"/>
              <a:t>no son obligatorias </a:t>
            </a:r>
            <a:r>
              <a:rPr lang="es-VE" sz="1600" dirty="0" smtClean="0"/>
              <a:t>para los partidos políticos. </a:t>
            </a:r>
          </a:p>
          <a:p>
            <a:pPr algn="just">
              <a:buFont typeface="Wingdings" panose="05000000000000000000" pitchFamily="2" charset="2"/>
              <a:buChar char="§"/>
            </a:pPr>
            <a:r>
              <a:rPr lang="es-VE" sz="1600" dirty="0" smtClean="0"/>
              <a:t>Para </a:t>
            </a:r>
            <a:r>
              <a:rPr lang="es-VE" sz="1600" dirty="0"/>
              <a:t>las elecciones parlamentarias de 2015, el </a:t>
            </a:r>
            <a:r>
              <a:rPr lang="es-VE" sz="1600" dirty="0" smtClean="0"/>
              <a:t>CNE (Resolución N°150625-147) se exigía </a:t>
            </a:r>
            <a:r>
              <a:rPr lang="es-VE" sz="1600" dirty="0"/>
              <a:t>a los partidos políticos la postulación en las listas del </a:t>
            </a:r>
            <a:r>
              <a:rPr lang="es-VE" sz="1600" b="1" dirty="0"/>
              <a:t>50% de candidatas mujeres, en un rango mínimo del 40% y máximo del 60%; sin </a:t>
            </a:r>
            <a:r>
              <a:rPr lang="es-VE" sz="1600" b="1" dirty="0" smtClean="0"/>
              <a:t>embargo no </a:t>
            </a:r>
            <a:r>
              <a:rPr lang="es-VE" sz="1600" b="1" dirty="0"/>
              <a:t>fue </a:t>
            </a:r>
            <a:r>
              <a:rPr lang="es-VE" sz="1600" b="1" dirty="0" smtClean="0"/>
              <a:t>cumplida</a:t>
            </a:r>
            <a:r>
              <a:rPr lang="es-VE" sz="1600" b="1" dirty="0"/>
              <a:t>. </a:t>
            </a:r>
            <a:r>
              <a:rPr lang="es-VE" sz="1600" dirty="0"/>
              <a:t>En las elecciones para AN (6 de diciembre) de un total de 10 procesos abiertos por impugnaciones, la mitad correspondió a 5 diputadas electas; </a:t>
            </a:r>
            <a:r>
              <a:rPr lang="es-VE" sz="1600" b="1" dirty="0"/>
              <a:t>resultando tan sólo 35 mujeres electas de un total de 167 </a:t>
            </a:r>
            <a:r>
              <a:rPr lang="es-VE" sz="1600" b="1" dirty="0" smtClean="0"/>
              <a:t>diputados </a:t>
            </a:r>
            <a:r>
              <a:rPr lang="es-VE" sz="1600" b="1" dirty="0"/>
              <a:t>(21%). </a:t>
            </a:r>
            <a:endParaRPr lang="es-VE" sz="1600" b="1" dirty="0" smtClean="0"/>
          </a:p>
          <a:p>
            <a:pPr algn="just">
              <a:buFont typeface="Wingdings" panose="05000000000000000000" pitchFamily="2" charset="2"/>
              <a:buChar char="§"/>
            </a:pPr>
            <a:r>
              <a:rPr lang="es-VE" sz="1600" dirty="0" smtClean="0"/>
              <a:t>Es necesario que </a:t>
            </a:r>
            <a:r>
              <a:rPr lang="es-VE" sz="1600" dirty="0"/>
              <a:t>los poderes públicos y los partidos políticos  desarrollen iniciativas para asegurar la existencia de medidas afirmativas que garanticen la representación equitativa de las mujeres y los hombres en los poderes públicos.</a:t>
            </a:r>
          </a:p>
          <a:p>
            <a:pPr algn="just">
              <a:buFont typeface="Wingdings" panose="05000000000000000000" pitchFamily="2" charset="2"/>
              <a:buChar char="§"/>
            </a:pPr>
            <a:r>
              <a:rPr lang="es-VE" sz="1600" b="1" dirty="0" smtClean="0"/>
              <a:t>Exigimos </a:t>
            </a:r>
            <a:r>
              <a:rPr lang="es-VE" sz="1600" b="1" dirty="0"/>
              <a:t>que en la Reforma a la Ley Orgánica de Procesos Electorales se incorporen  mecanismos para el acceso equitativo de hombres y mujeres a cargos de elección </a:t>
            </a:r>
            <a:r>
              <a:rPr lang="es-VE" sz="1600" b="1" dirty="0" smtClean="0"/>
              <a:t>popular (Art. </a:t>
            </a:r>
            <a:r>
              <a:rPr lang="es-VE" sz="1600" b="1" dirty="0"/>
              <a:t>21 de la </a:t>
            </a:r>
            <a:r>
              <a:rPr lang="es-VE" sz="1600" b="1" dirty="0" smtClean="0"/>
              <a:t>Constitución), </a:t>
            </a:r>
            <a:r>
              <a:rPr lang="es-VE" sz="1600" b="1" dirty="0"/>
              <a:t>incorporando los criterios de </a:t>
            </a:r>
            <a:r>
              <a:rPr lang="es-VE" sz="1600" b="1" dirty="0" smtClean="0"/>
              <a:t>Paridad -criterio del  50/50 o 40%-60%- </a:t>
            </a:r>
            <a:r>
              <a:rPr lang="es-VE" sz="1600" b="1" dirty="0"/>
              <a:t>y </a:t>
            </a:r>
            <a:r>
              <a:rPr lang="es-VE" sz="1600" b="1" dirty="0" smtClean="0"/>
              <a:t>Alternabilidad.</a:t>
            </a:r>
          </a:p>
          <a:p>
            <a:pPr algn="just">
              <a:buFont typeface="Wingdings" panose="05000000000000000000" pitchFamily="2" charset="2"/>
              <a:buChar char="§"/>
            </a:pPr>
            <a:r>
              <a:rPr lang="es-VE" sz="1600" dirty="0" smtClean="0"/>
              <a:t>Estos </a:t>
            </a:r>
            <a:r>
              <a:rPr lang="es-VE" sz="1600" smtClean="0"/>
              <a:t>procesos electorales  </a:t>
            </a:r>
            <a:r>
              <a:rPr lang="es-VE" sz="1600" dirty="0"/>
              <a:t>muestran serios vicios de fondo y de </a:t>
            </a:r>
            <a:r>
              <a:rPr lang="es-VE" sz="1600" dirty="0" smtClean="0"/>
              <a:t>forma.</a:t>
            </a:r>
            <a:endParaRPr lang="es-VE" sz="1600" dirty="0"/>
          </a:p>
          <a:p>
            <a:pPr>
              <a:buFont typeface="Wingdings" panose="05000000000000000000" pitchFamily="2" charset="2"/>
              <a:buChar char="§"/>
            </a:pPr>
            <a:endParaRPr lang="es-VE" sz="1600" b="1" dirty="0" smtClean="0"/>
          </a:p>
        </p:txBody>
      </p:sp>
    </p:spTree>
    <p:extLst>
      <p:ext uri="{BB962C8B-B14F-4D97-AF65-F5344CB8AC3E}">
        <p14:creationId xmlns:p14="http://schemas.microsoft.com/office/powerpoint/2010/main" xmlns="" val="3025180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a:t/>
            </a:r>
            <a:br>
              <a:rPr lang="es-VE" sz="2700" dirty="0"/>
            </a:br>
            <a:r>
              <a:rPr lang="es-VE" sz="2700" dirty="0"/>
              <a:t>-Derechos Económicos, </a:t>
            </a:r>
            <a:r>
              <a:rPr lang="es-VE" sz="2700" dirty="0" smtClean="0"/>
              <a:t>Sociales </a:t>
            </a:r>
            <a:r>
              <a:rPr lang="es-VE" sz="2700" dirty="0"/>
              <a:t>y </a:t>
            </a:r>
            <a:r>
              <a:rPr lang="es-VE" sz="2700" dirty="0" smtClean="0"/>
              <a:t>Culturales </a:t>
            </a:r>
            <a:r>
              <a:rPr lang="es-VE" sz="2700" dirty="0"/>
              <a:t>(Recomendaciones “implementadas o en proceso de implementación”)</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714285" y="809891"/>
            <a:ext cx="7315200" cy="5765369"/>
          </a:xfrm>
        </p:spPr>
        <p:txBody>
          <a:bodyPr>
            <a:noAutofit/>
          </a:bodyPr>
          <a:lstStyle/>
          <a:p>
            <a:pPr marL="0" indent="0" algn="ctr">
              <a:buNone/>
            </a:pPr>
            <a:r>
              <a:rPr lang="es-VE" b="1" dirty="0">
                <a:solidFill>
                  <a:schemeClr val="accent1">
                    <a:lumMod val="75000"/>
                  </a:schemeClr>
                </a:solidFill>
              </a:rPr>
              <a:t>E</a:t>
            </a:r>
            <a:r>
              <a:rPr lang="es-VE" b="1" dirty="0" smtClean="0">
                <a:solidFill>
                  <a:schemeClr val="accent1">
                    <a:lumMod val="75000"/>
                  </a:schemeClr>
                </a:solidFill>
              </a:rPr>
              <a:t>n </a:t>
            </a:r>
            <a:r>
              <a:rPr lang="es-VE" b="1" dirty="0">
                <a:solidFill>
                  <a:schemeClr val="accent1">
                    <a:lumMod val="75000"/>
                  </a:schemeClr>
                </a:solidFill>
              </a:rPr>
              <a:t>todos los </a:t>
            </a:r>
            <a:r>
              <a:rPr lang="es-VE" b="1" dirty="0" smtClean="0">
                <a:solidFill>
                  <a:schemeClr val="accent1">
                    <a:lumMod val="75000"/>
                  </a:schemeClr>
                </a:solidFill>
              </a:rPr>
              <a:t>Derechos </a:t>
            </a:r>
            <a:r>
              <a:rPr lang="es-VE" b="1" dirty="0">
                <a:solidFill>
                  <a:schemeClr val="accent1">
                    <a:lumMod val="75000"/>
                  </a:schemeClr>
                </a:solidFill>
              </a:rPr>
              <a:t>E</a:t>
            </a:r>
            <a:r>
              <a:rPr lang="es-VE" b="1" dirty="0" smtClean="0">
                <a:solidFill>
                  <a:schemeClr val="accent1">
                    <a:lumMod val="75000"/>
                  </a:schemeClr>
                </a:solidFill>
              </a:rPr>
              <a:t>conómicos</a:t>
            </a:r>
            <a:r>
              <a:rPr lang="es-VE" b="1" dirty="0">
                <a:solidFill>
                  <a:schemeClr val="accent1">
                    <a:lumMod val="75000"/>
                  </a:schemeClr>
                </a:solidFill>
              </a:rPr>
              <a:t>, </a:t>
            </a:r>
            <a:r>
              <a:rPr lang="es-VE" b="1" dirty="0" smtClean="0">
                <a:solidFill>
                  <a:schemeClr val="accent1">
                    <a:lumMod val="75000"/>
                  </a:schemeClr>
                </a:solidFill>
              </a:rPr>
              <a:t>Sociales </a:t>
            </a:r>
            <a:r>
              <a:rPr lang="es-VE" b="1" dirty="0">
                <a:solidFill>
                  <a:schemeClr val="accent1">
                    <a:lumMod val="75000"/>
                  </a:schemeClr>
                </a:solidFill>
              </a:rPr>
              <a:t>y </a:t>
            </a:r>
            <a:r>
              <a:rPr lang="es-VE" b="1" dirty="0" smtClean="0">
                <a:solidFill>
                  <a:schemeClr val="accent1">
                    <a:lumMod val="75000"/>
                  </a:schemeClr>
                </a:solidFill>
              </a:rPr>
              <a:t>Culturales subsiste </a:t>
            </a:r>
            <a:r>
              <a:rPr lang="es-VE" b="1" dirty="0">
                <a:solidFill>
                  <a:schemeClr val="accent1">
                    <a:lumMod val="75000"/>
                  </a:schemeClr>
                </a:solidFill>
              </a:rPr>
              <a:t>la misma situación generalizada  </a:t>
            </a:r>
            <a:r>
              <a:rPr lang="es-VE" b="1" dirty="0" smtClean="0">
                <a:solidFill>
                  <a:schemeClr val="accent1">
                    <a:lumMod val="75000"/>
                  </a:schemeClr>
                </a:solidFill>
              </a:rPr>
              <a:t>de regresión y estancamiento</a:t>
            </a:r>
            <a:endParaRPr lang="es-VE" b="1" dirty="0">
              <a:solidFill>
                <a:schemeClr val="accent1">
                  <a:lumMod val="75000"/>
                </a:schemeClr>
              </a:solidFill>
            </a:endParaRPr>
          </a:p>
          <a:p>
            <a:pPr marL="0" indent="0" algn="just">
              <a:buNone/>
            </a:pPr>
            <a:r>
              <a:rPr lang="es-VE" sz="1600" b="1" dirty="0" smtClean="0"/>
              <a:t>Vivienda:</a:t>
            </a:r>
          </a:p>
          <a:p>
            <a:pPr algn="just">
              <a:buFont typeface="Wingdings" panose="05000000000000000000" pitchFamily="2" charset="2"/>
              <a:buChar char="§"/>
            </a:pPr>
            <a:r>
              <a:rPr lang="es-VE" sz="1600" dirty="0" smtClean="0"/>
              <a:t>“Durante </a:t>
            </a:r>
            <a:r>
              <a:rPr lang="es-VE" sz="1600" dirty="0"/>
              <a:t>2014 se construyó en el país menos de un tercio de las casas edificadas en 2013, disminuyendo el presupuesto estatal a la mitad” </a:t>
            </a:r>
            <a:r>
              <a:rPr lang="es-VE" sz="1600" dirty="0" smtClean="0"/>
              <a:t>(Informe </a:t>
            </a:r>
            <a:r>
              <a:rPr lang="es-VE" sz="1600" dirty="0"/>
              <a:t>Anual </a:t>
            </a:r>
            <a:r>
              <a:rPr lang="es-VE" sz="1600" dirty="0" smtClean="0"/>
              <a:t>PROVEA, 2014 )</a:t>
            </a:r>
          </a:p>
          <a:p>
            <a:pPr algn="just">
              <a:buFont typeface="Wingdings" panose="05000000000000000000" pitchFamily="2" charset="2"/>
              <a:buChar char="§"/>
            </a:pPr>
            <a:r>
              <a:rPr lang="es-VE" sz="1600" dirty="0" smtClean="0"/>
              <a:t>Las autoridades gubernamentales a nivel central no </a:t>
            </a:r>
            <a:r>
              <a:rPr lang="es-VE" sz="1600" dirty="0"/>
              <a:t>reconocen la gravedad de la situación de crisis en la Gran Misión Vivienda Venezuela (GMVV), difundiendo cifras irreales que no encuentran asidero en la propia información que posteriormente publica el ministerio sobre su </a:t>
            </a:r>
            <a:r>
              <a:rPr lang="es-VE" sz="1600" dirty="0" smtClean="0"/>
              <a:t>actividad</a:t>
            </a:r>
            <a:r>
              <a:rPr lang="es-VE" sz="1600" dirty="0"/>
              <a:t>.</a:t>
            </a:r>
            <a:endParaRPr lang="es-VE" sz="1600" dirty="0" smtClean="0"/>
          </a:p>
          <a:p>
            <a:pPr marL="0" indent="0" algn="just">
              <a:buNone/>
            </a:pPr>
            <a:r>
              <a:rPr lang="es-VE" sz="1600" b="1" dirty="0" smtClean="0"/>
              <a:t>Trabajo:</a:t>
            </a:r>
          </a:p>
          <a:p>
            <a:pPr algn="just">
              <a:buFont typeface="Wingdings" panose="05000000000000000000" pitchFamily="2" charset="2"/>
              <a:buChar char="§"/>
            </a:pPr>
            <a:r>
              <a:rPr lang="es-VE" sz="1600" dirty="0" smtClean="0"/>
              <a:t>La </a:t>
            </a:r>
            <a:r>
              <a:rPr lang="es-VE" sz="1600" dirty="0"/>
              <a:t>situación de las </a:t>
            </a:r>
            <a:r>
              <a:rPr lang="es-VE" sz="1600" dirty="0" smtClean="0"/>
              <a:t>trabajadoras </a:t>
            </a:r>
            <a:r>
              <a:rPr lang="es-VE" sz="1600" dirty="0"/>
              <a:t>está representada por el </a:t>
            </a:r>
            <a:r>
              <a:rPr lang="es-VE" sz="1600" b="1" dirty="0"/>
              <a:t>sub empleo, el empleo </a:t>
            </a:r>
            <a:r>
              <a:rPr lang="es-VE" sz="1600" b="1" dirty="0" smtClean="0"/>
              <a:t>informal y </a:t>
            </a:r>
            <a:r>
              <a:rPr lang="es-VE" sz="1600" b="1" dirty="0"/>
              <a:t>la doble jornada laboral </a:t>
            </a:r>
            <a:r>
              <a:rPr lang="es-VE" sz="1600" dirty="0" smtClean="0"/>
              <a:t>que </a:t>
            </a:r>
            <a:r>
              <a:rPr lang="es-VE" sz="1600" dirty="0"/>
              <a:t>afectan sensiblemente la calidad de vida no solo de las mujeres sino también de sus </a:t>
            </a:r>
            <a:r>
              <a:rPr lang="es-VE" sz="1600" dirty="0" smtClean="0"/>
              <a:t>familias.</a:t>
            </a:r>
          </a:p>
          <a:p>
            <a:pPr algn="just">
              <a:buFont typeface="Wingdings" panose="05000000000000000000" pitchFamily="2" charset="2"/>
              <a:buChar char="§"/>
            </a:pPr>
            <a:r>
              <a:rPr lang="es-VE" sz="1600" b="1" dirty="0" smtClean="0"/>
              <a:t>Se requiere un cambio </a:t>
            </a:r>
            <a:r>
              <a:rPr lang="es-VE" sz="1600" b="1" dirty="0"/>
              <a:t>cultural promovido por el Estado a través de Políticas Públicas</a:t>
            </a:r>
            <a:r>
              <a:rPr lang="es-VE" sz="1600" dirty="0"/>
              <a:t>, en particular </a:t>
            </a:r>
            <a:r>
              <a:rPr lang="es-VE" sz="1600" b="1" dirty="0"/>
              <a:t>Políticas de Cuidado, de Conciliación y campañas de erradicación de estereotipos de género </a:t>
            </a:r>
            <a:r>
              <a:rPr lang="es-VE" sz="1600" dirty="0"/>
              <a:t>a través del sistema de medios de comunicación públicos e incentivar a que también lo hagan los medios </a:t>
            </a:r>
            <a:r>
              <a:rPr lang="es-VE" sz="1600" dirty="0" smtClean="0"/>
              <a:t>privados; a fin de erradicar las </a:t>
            </a:r>
            <a:r>
              <a:rPr lang="es-VE" sz="1600" dirty="0"/>
              <a:t>desigualdades entre hombres y mujeres </a:t>
            </a:r>
            <a:r>
              <a:rPr lang="es-VE" sz="1600" dirty="0" smtClean="0"/>
              <a:t>que no </a:t>
            </a:r>
            <a:r>
              <a:rPr lang="es-VE" sz="1600" dirty="0"/>
              <a:t>contribuyen con el desarrollo del </a:t>
            </a:r>
            <a:r>
              <a:rPr lang="es-VE" sz="1600" dirty="0" smtClean="0"/>
              <a:t>país.</a:t>
            </a:r>
            <a:endParaRPr lang="es-VE" sz="1600" dirty="0"/>
          </a:p>
          <a:p>
            <a:pPr marL="0" indent="0">
              <a:buNone/>
            </a:pPr>
            <a:endParaRPr lang="es-VE" sz="1600" dirty="0"/>
          </a:p>
        </p:txBody>
      </p:sp>
    </p:spTree>
    <p:extLst>
      <p:ext uri="{BB962C8B-B14F-4D97-AF65-F5344CB8AC3E}">
        <p14:creationId xmlns:p14="http://schemas.microsoft.com/office/powerpoint/2010/main" xmlns="" val="4237041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765519"/>
          </a:xfrm>
        </p:spPr>
        <p:txBody>
          <a:bodyPr>
            <a:normAutofit fontScale="90000"/>
          </a:bodyPr>
          <a:lstStyle/>
          <a:p>
            <a:r>
              <a:rPr lang="es-VE" sz="2200" dirty="0"/>
              <a:t>CUMPLIMIENTO DE LAS RECOMENDACIONES SOBRE LOS DERECHOS DE LAS MUJERES EN EL EXAMEN PERIODICO UNIVERSAL DE </a:t>
            </a:r>
            <a:r>
              <a:rPr lang="es-VE" sz="2200" dirty="0" smtClean="0"/>
              <a:t>2011</a:t>
            </a:r>
            <a:br>
              <a:rPr lang="es-VE" sz="2200" dirty="0" smtClean="0"/>
            </a:br>
            <a:r>
              <a:rPr lang="es-VE" sz="2200" dirty="0" smtClean="0"/>
              <a:t/>
            </a:r>
            <a:br>
              <a:rPr lang="es-VE" sz="2200" dirty="0" smtClean="0"/>
            </a:br>
            <a:r>
              <a:rPr lang="es-VE" sz="2700" dirty="0"/>
              <a:t/>
            </a:r>
            <a:br>
              <a:rPr lang="es-VE" sz="2700" dirty="0"/>
            </a:br>
            <a:r>
              <a:rPr lang="es-VE" sz="2700" dirty="0"/>
              <a:t>-Derechos Económicos, sociales y culturales (Recomendaciones “implementadas o en proceso de implementación”)</a:t>
            </a:r>
            <a:r>
              <a:rPr lang="es-VE" dirty="0"/>
              <a:t/>
            </a:r>
            <a:br>
              <a:rPr lang="es-VE" dirty="0"/>
            </a:br>
            <a:r>
              <a:rPr lang="es-VE" sz="2700" dirty="0"/>
              <a:t/>
            </a:r>
            <a:br>
              <a:rPr lang="es-VE" sz="2700" dirty="0"/>
            </a:br>
            <a:endParaRPr lang="es-VE" sz="2700" dirty="0"/>
          </a:p>
        </p:txBody>
      </p:sp>
      <p:sp>
        <p:nvSpPr>
          <p:cNvPr id="3" name="Marcador de contenido 2"/>
          <p:cNvSpPr>
            <a:spLocks noGrp="1"/>
          </p:cNvSpPr>
          <p:nvPr>
            <p:ph idx="1"/>
          </p:nvPr>
        </p:nvSpPr>
        <p:spPr>
          <a:xfrm>
            <a:off x="3698787" y="1011369"/>
            <a:ext cx="7315200" cy="5156955"/>
          </a:xfrm>
        </p:spPr>
        <p:txBody>
          <a:bodyPr>
            <a:noAutofit/>
          </a:bodyPr>
          <a:lstStyle/>
          <a:p>
            <a:pPr marL="0" indent="0" algn="just">
              <a:buNone/>
            </a:pPr>
            <a:endParaRPr lang="es-VE" sz="1600" dirty="0" smtClean="0"/>
          </a:p>
          <a:p>
            <a:pPr marL="0" indent="0" algn="ctr">
              <a:buNone/>
            </a:pPr>
            <a:r>
              <a:rPr lang="es-VE" b="1" dirty="0" smtClean="0">
                <a:solidFill>
                  <a:schemeClr val="accent1">
                    <a:lumMod val="75000"/>
                  </a:schemeClr>
                </a:solidFill>
              </a:rPr>
              <a:t>Desabastecimiento </a:t>
            </a:r>
            <a:r>
              <a:rPr lang="es-VE" b="1" dirty="0">
                <a:solidFill>
                  <a:schemeClr val="accent1">
                    <a:lumMod val="75000"/>
                  </a:schemeClr>
                </a:solidFill>
              </a:rPr>
              <a:t>e inflación: Crisis humanitaria </a:t>
            </a:r>
          </a:p>
          <a:p>
            <a:pPr algn="just">
              <a:buFont typeface="Wingdings" panose="05000000000000000000" pitchFamily="2" charset="2"/>
              <a:buChar char="§"/>
            </a:pPr>
            <a:r>
              <a:rPr lang="es-VE" sz="1600" dirty="0"/>
              <a:t>S</a:t>
            </a:r>
            <a:r>
              <a:rPr lang="es-VE" sz="1600" dirty="0" smtClean="0"/>
              <a:t>e suprimió la producción o restricción de importación de bienes y servicios; generando desabastecimiento de alimentos, medicinas, insumos médicos, agua potable, electricidad, artículos de aseo personal, y de todo lo necesario para vivir dignamente.</a:t>
            </a:r>
          </a:p>
          <a:p>
            <a:pPr algn="just">
              <a:buFont typeface="Wingdings" panose="05000000000000000000" pitchFamily="2" charset="2"/>
              <a:buChar char="§"/>
            </a:pPr>
            <a:r>
              <a:rPr lang="es-VE" sz="1600" dirty="0"/>
              <a:t>L</a:t>
            </a:r>
            <a:r>
              <a:rPr lang="es-VE" sz="1600" dirty="0" smtClean="0"/>
              <a:t>os sectores de la población considerados como </a:t>
            </a:r>
            <a:r>
              <a:rPr lang="es-VE" sz="1600" b="1" dirty="0" smtClean="0"/>
              <a:t>vulnerables</a:t>
            </a:r>
            <a:r>
              <a:rPr lang="es-VE" sz="1600" dirty="0" smtClean="0"/>
              <a:t>: mujeres, niños, niñas, personas en situación de discapacidad y adultos/as mayores, se encuentran desprotegidos/as (largas jornadas de espera en filas interminables para adquirir alimentos a precios regulados; múltiples recorridos entre farmacias, hospitales y centros de salud en busca de medicinas o atención médica; pasando hambre debido al desabastecimiento y al alto costo de los alimentos de la dieta diaria)</a:t>
            </a:r>
          </a:p>
          <a:p>
            <a:pPr algn="just">
              <a:buFont typeface="Wingdings" panose="05000000000000000000" pitchFamily="2" charset="2"/>
              <a:buChar char="§"/>
            </a:pPr>
            <a:r>
              <a:rPr lang="es-VE" sz="1600" dirty="0" smtClean="0"/>
              <a:t> </a:t>
            </a:r>
            <a:r>
              <a:rPr lang="es-VE" sz="1600" dirty="0"/>
              <a:t>Las Misiones sociales que constituían subsidios importantes para una parte significativa de la población en situación de pobreza, cesaron en su ejecución. </a:t>
            </a:r>
          </a:p>
          <a:p>
            <a:pPr algn="just">
              <a:buFont typeface="Wingdings" panose="05000000000000000000" pitchFamily="2" charset="2"/>
              <a:buChar char="§"/>
            </a:pPr>
            <a:r>
              <a:rPr lang="es-VE" sz="1600" b="1" dirty="0" smtClean="0">
                <a:solidFill>
                  <a:schemeClr val="accent1">
                    <a:lumMod val="75000"/>
                  </a:schemeClr>
                </a:solidFill>
              </a:rPr>
              <a:t> La desnutrición infantil se incrementó 9% </a:t>
            </a:r>
            <a:r>
              <a:rPr lang="es-VE" sz="1600" dirty="0" smtClean="0"/>
              <a:t>entre el primer y segundo semestre de 2015</a:t>
            </a:r>
            <a:r>
              <a:rPr lang="es-VE" sz="1600" dirty="0"/>
              <a:t> </a:t>
            </a:r>
            <a:r>
              <a:rPr lang="es-VE" sz="1600" dirty="0" smtClean="0"/>
              <a:t>(Observatorio Venezolano de la Salud y la Fundación Bengoa) </a:t>
            </a:r>
          </a:p>
          <a:p>
            <a:pPr algn="just">
              <a:buFont typeface="Wingdings" panose="05000000000000000000" pitchFamily="2" charset="2"/>
              <a:buChar char="§"/>
            </a:pPr>
            <a:r>
              <a:rPr lang="es-VE" sz="1600" b="1" dirty="0" smtClean="0">
                <a:solidFill>
                  <a:schemeClr val="accent1">
                    <a:lumMod val="75000"/>
                  </a:schemeClr>
                </a:solidFill>
              </a:rPr>
              <a:t>El consumo calórico bajó de 2.500 a 1.780.  </a:t>
            </a:r>
          </a:p>
          <a:p>
            <a:pPr algn="just">
              <a:buFont typeface="Wingdings" panose="05000000000000000000" pitchFamily="2" charset="2"/>
              <a:buChar char="§"/>
            </a:pPr>
            <a:r>
              <a:rPr lang="es-VE" sz="1600" dirty="0"/>
              <a:t>No se publican cifras oficiales en la materia desde 2007. </a:t>
            </a:r>
          </a:p>
          <a:p>
            <a:pPr marL="0" indent="0" algn="just">
              <a:buNone/>
            </a:pPr>
            <a:r>
              <a:rPr lang="es-VE" sz="1800" b="1" dirty="0" smtClean="0">
                <a:solidFill>
                  <a:schemeClr val="accent1">
                    <a:lumMod val="75000"/>
                  </a:schemeClr>
                </a:solidFill>
              </a:rPr>
              <a:t>Esto, sumado a otros factores como el desempleo y la criminalidad desbordada</a:t>
            </a:r>
            <a:r>
              <a:rPr lang="es-VE" sz="1800" b="1" dirty="0">
                <a:solidFill>
                  <a:schemeClr val="accent1">
                    <a:lumMod val="75000"/>
                  </a:schemeClr>
                </a:solidFill>
              </a:rPr>
              <a:t>,</a:t>
            </a:r>
            <a:r>
              <a:rPr lang="es-VE" sz="1800" b="1" dirty="0" smtClean="0">
                <a:solidFill>
                  <a:schemeClr val="accent1">
                    <a:lumMod val="75000"/>
                  </a:schemeClr>
                </a:solidFill>
              </a:rPr>
              <a:t>  conlleva a deducir que Venezuela atraviesa la crisis más profunda política, económica, social y de seguridad de su reciente historia; lo que constituye un grave retroceso en las obligaciones del estado venezolano, de respeto, garantía y protección de los Derechos </a:t>
            </a:r>
            <a:r>
              <a:rPr lang="es-VE" sz="1800" b="1" dirty="0">
                <a:solidFill>
                  <a:schemeClr val="accent1">
                    <a:lumMod val="75000"/>
                  </a:schemeClr>
                </a:solidFill>
              </a:rPr>
              <a:t>H</a:t>
            </a:r>
            <a:r>
              <a:rPr lang="es-VE" sz="1800" b="1" dirty="0" smtClean="0">
                <a:solidFill>
                  <a:schemeClr val="accent1">
                    <a:lumMod val="75000"/>
                  </a:schemeClr>
                </a:solidFill>
              </a:rPr>
              <a:t>umanos de las mujeres y las niñas</a:t>
            </a:r>
            <a:r>
              <a:rPr lang="es-VE" sz="1600" dirty="0" smtClean="0"/>
              <a:t>.</a:t>
            </a:r>
          </a:p>
          <a:p>
            <a:pPr marL="0" indent="0">
              <a:buNone/>
            </a:pPr>
            <a:endParaRPr lang="es-VE" sz="1600" dirty="0"/>
          </a:p>
          <a:p>
            <a:pPr marL="0" indent="0">
              <a:buNone/>
            </a:pPr>
            <a:endParaRPr lang="es-VE" sz="1600" dirty="0"/>
          </a:p>
        </p:txBody>
      </p:sp>
    </p:spTree>
    <p:extLst>
      <p:ext uri="{BB962C8B-B14F-4D97-AF65-F5344CB8AC3E}">
        <p14:creationId xmlns:p14="http://schemas.microsoft.com/office/powerpoint/2010/main" xmlns="" val="41621845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90414" y="4592074"/>
            <a:ext cx="3006671" cy="1200716"/>
          </a:xfrm>
        </p:spPr>
        <p:txBody>
          <a:bodyPr>
            <a:noAutofit/>
          </a:bodyPr>
          <a:lstStyle/>
          <a:p>
            <a:pPr algn="ctr"/>
            <a:r>
              <a:rPr lang="es-VE" sz="2800" b="1" dirty="0">
                <a:effectLst>
                  <a:outerShdw blurRad="38100" dist="38100" dir="2700000" algn="tl">
                    <a:srgbClr val="000000">
                      <a:alpha val="43137"/>
                    </a:srgbClr>
                  </a:outerShdw>
                </a:effectLst>
              </a:rPr>
              <a:t>I</a:t>
            </a:r>
            <a:r>
              <a:rPr lang="es-VE" sz="2800" b="1" dirty="0" smtClean="0">
                <a:effectLst>
                  <a:outerShdw blurRad="38100" dist="38100" dir="2700000" algn="tl">
                    <a:srgbClr val="000000">
                      <a:alpha val="43137"/>
                    </a:srgbClr>
                  </a:outerShdw>
                </a:effectLst>
              </a:rPr>
              <a:t>NFORME   EPU   VENEZUELA</a:t>
            </a:r>
            <a:r>
              <a:rPr lang="es-VE" sz="2800" b="1" dirty="0" smtClean="0"/>
              <a:t/>
            </a:r>
            <a:br>
              <a:rPr lang="es-VE" sz="2800" b="1" dirty="0" smtClean="0"/>
            </a:br>
            <a:r>
              <a:rPr lang="es-VE" sz="2800" b="1" dirty="0" smtClean="0"/>
              <a:t/>
            </a:r>
            <a:br>
              <a:rPr lang="es-VE" sz="2800" b="1" dirty="0" smtClean="0"/>
            </a:br>
            <a:r>
              <a:rPr lang="es-VE" sz="1600" b="1" dirty="0" smtClean="0"/>
              <a:t>Segundo </a:t>
            </a:r>
            <a:r>
              <a:rPr lang="es-VE" sz="1600" b="1" dirty="0"/>
              <a:t>Ciclo del Examen Periódico Universal de </a:t>
            </a:r>
            <a:r>
              <a:rPr lang="es-VE" sz="1600" b="1" dirty="0" smtClean="0"/>
              <a:t>Venezuela </a:t>
            </a:r>
            <a:br>
              <a:rPr lang="es-VE" sz="1600" b="1" dirty="0" smtClean="0"/>
            </a:br>
            <a:r>
              <a:rPr lang="es-VE" sz="1600" b="1" dirty="0" smtClean="0"/>
              <a:t>(Período </a:t>
            </a:r>
            <a:r>
              <a:rPr lang="es-VE" sz="1600" b="1" dirty="0"/>
              <a:t>de Sesiones N° 26 del Consejo de Derechos Humanos de las Naciones </a:t>
            </a:r>
            <a:r>
              <a:rPr lang="es-VE" sz="1600" b="1" dirty="0" smtClean="0"/>
              <a:t>Unidas) </a:t>
            </a:r>
            <a:r>
              <a:rPr lang="es-VE" sz="2000" b="1" dirty="0" smtClean="0"/>
              <a:t/>
            </a:r>
            <a:br>
              <a:rPr lang="es-VE" sz="2000" b="1" dirty="0" smtClean="0"/>
            </a:br>
            <a:r>
              <a:rPr lang="es-VE" sz="2000" b="1" dirty="0" smtClean="0"/>
              <a:t/>
            </a:r>
            <a:br>
              <a:rPr lang="es-VE" sz="2000" b="1" dirty="0" smtClean="0"/>
            </a:br>
            <a:r>
              <a:rPr lang="es-VE" sz="2000" b="1" dirty="0" smtClean="0"/>
              <a:t/>
            </a:r>
            <a:br>
              <a:rPr lang="es-VE" sz="2000" b="1" dirty="0" smtClean="0"/>
            </a:br>
            <a:r>
              <a:rPr lang="es-VE" sz="2000" b="1" dirty="0" smtClean="0"/>
              <a:t>Elaborado </a:t>
            </a:r>
            <a:r>
              <a:rPr lang="es-VE" sz="2000" b="1" dirty="0"/>
              <a:t>por el </a:t>
            </a:r>
            <a:r>
              <a:rPr lang="es-VE" sz="2000" b="1" dirty="0" smtClean="0"/>
              <a:t>Observatorio Venezolano de los Derechos Humanos de las Mujeres</a:t>
            </a:r>
            <a:r>
              <a:rPr lang="es-VE" sz="2000" dirty="0"/>
              <a:t/>
            </a:r>
            <a:br>
              <a:rPr lang="es-VE" sz="2000" dirty="0"/>
            </a:br>
            <a:r>
              <a:rPr lang="es-VE" sz="2000" dirty="0"/>
              <a:t/>
            </a:r>
            <a:br>
              <a:rPr lang="es-VE" sz="2000" dirty="0"/>
            </a:br>
            <a:endParaRPr lang="es-VE" sz="2000" dirty="0"/>
          </a:p>
        </p:txBody>
      </p:sp>
      <p:sp>
        <p:nvSpPr>
          <p:cNvPr id="3" name="Subtítulo 2"/>
          <p:cNvSpPr>
            <a:spLocks noGrp="1"/>
          </p:cNvSpPr>
          <p:nvPr>
            <p:ph type="subTitle" idx="1"/>
          </p:nvPr>
        </p:nvSpPr>
        <p:spPr>
          <a:xfrm>
            <a:off x="-185980" y="6147867"/>
            <a:ext cx="8958021" cy="850991"/>
          </a:xfrm>
        </p:spPr>
        <p:txBody>
          <a:bodyPr>
            <a:noAutofit/>
          </a:bodyPr>
          <a:lstStyle/>
          <a:p>
            <a:pPr algn="ctr"/>
            <a:r>
              <a:rPr lang="es-VE" sz="2400" b="1" dirty="0" smtClean="0">
                <a:solidFill>
                  <a:schemeClr val="accent1">
                    <a:lumMod val="75000"/>
                  </a:schemeClr>
                </a:solidFill>
              </a:rPr>
              <a:t>“</a:t>
            </a:r>
            <a:r>
              <a:rPr lang="es-VE" sz="2400" b="1" dirty="0" smtClean="0">
                <a:solidFill>
                  <a:schemeClr val="accent1">
                    <a:lumMod val="75000"/>
                  </a:schemeClr>
                </a:solidFill>
                <a:effectLst>
                  <a:outerShdw blurRad="38100" dist="38100" dir="2700000" algn="tl">
                    <a:srgbClr val="000000">
                      <a:alpha val="43137"/>
                    </a:srgbClr>
                  </a:outerShdw>
                </a:effectLst>
              </a:rPr>
              <a:t>Los Derechos Humanos de las Mujeres en Venezuela 2011-2015”</a:t>
            </a:r>
            <a:endParaRPr lang="es-VE" sz="2400" dirty="0">
              <a:solidFill>
                <a:schemeClr val="accent1">
                  <a:lumMod val="75000"/>
                </a:schemeClr>
              </a:solidFill>
              <a:effectLst>
                <a:outerShdw blurRad="38100" dist="38100" dir="2700000" algn="tl">
                  <a:srgbClr val="000000">
                    <a:alpha val="43137"/>
                  </a:srgbClr>
                </a:outerShdw>
              </a:effectLst>
            </a:endParaRPr>
          </a:p>
        </p:txBody>
      </p:sp>
      <p:pic>
        <p:nvPicPr>
          <p:cNvPr id="4" name="Imagen 3"/>
          <p:cNvPicPr>
            <a:picLocks noChangeAspect="1"/>
          </p:cNvPicPr>
          <p:nvPr/>
        </p:nvPicPr>
        <p:blipFill>
          <a:blip r:embed="rId2" cstate="print"/>
          <a:stretch>
            <a:fillRect/>
          </a:stretch>
        </p:blipFill>
        <p:spPr>
          <a:xfrm>
            <a:off x="9464806" y="938639"/>
            <a:ext cx="2469088" cy="1380914"/>
          </a:xfrm>
          <a:prstGeom prst="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pic>
      <p:pic>
        <p:nvPicPr>
          <p:cNvPr id="5" name="Imagen 4"/>
          <p:cNvPicPr>
            <a:picLocks noChangeAspect="1"/>
          </p:cNvPicPr>
          <p:nvPr/>
        </p:nvPicPr>
        <p:blipFill>
          <a:blip r:embed="rId3" cstate="print"/>
          <a:stretch>
            <a:fillRect/>
          </a:stretch>
        </p:blipFill>
        <p:spPr>
          <a:xfrm>
            <a:off x="9464806" y="2494432"/>
            <a:ext cx="2469088" cy="1380914"/>
          </a:xfrm>
          <a:prstGeom prst="rect">
            <a:avLst/>
          </a:prstGeom>
          <a:ln>
            <a:solidFill>
              <a:schemeClr val="accent1"/>
            </a:solidFill>
          </a:ln>
          <a:scene3d>
            <a:camera prst="orthographicFront"/>
            <a:lightRig rig="threePt" dir="t"/>
          </a:scene3d>
          <a:sp3d>
            <a:bevelT/>
          </a:sp3d>
        </p:spPr>
      </p:pic>
      <p:sp>
        <p:nvSpPr>
          <p:cNvPr id="7" name="CuadroTexto 6"/>
          <p:cNvSpPr txBox="1"/>
          <p:nvPr/>
        </p:nvSpPr>
        <p:spPr>
          <a:xfrm>
            <a:off x="9327019" y="4592074"/>
            <a:ext cx="2744662" cy="707886"/>
          </a:xfrm>
          <a:prstGeom prst="rect">
            <a:avLst/>
          </a:prstGeom>
          <a:noFill/>
        </p:spPr>
        <p:txBody>
          <a:bodyPr wrap="none" rtlCol="0">
            <a:spAutoFit/>
          </a:bodyPr>
          <a:lstStyle/>
          <a:p>
            <a:pPr algn="ctr"/>
            <a:r>
              <a:rPr lang="es-VE" sz="2000" b="1" dirty="0" smtClean="0">
                <a:solidFill>
                  <a:schemeClr val="accent1">
                    <a:lumMod val="75000"/>
                  </a:schemeClr>
                </a:solidFill>
              </a:rPr>
              <a:t>Gracias por su atención</a:t>
            </a:r>
          </a:p>
          <a:p>
            <a:pPr algn="ctr"/>
            <a:r>
              <a:rPr lang="es-VE" sz="2000" b="1" dirty="0" smtClean="0">
                <a:solidFill>
                  <a:schemeClr val="accent1">
                    <a:lumMod val="75000"/>
                  </a:schemeClr>
                </a:solidFill>
              </a:rPr>
              <a:t>Y participación</a:t>
            </a:r>
            <a:endParaRPr lang="es-VE" sz="2000" b="1" dirty="0">
              <a:solidFill>
                <a:schemeClr val="accent1">
                  <a:lumMod val="75000"/>
                </a:schemeClr>
              </a:solidFill>
            </a:endParaRPr>
          </a:p>
        </p:txBody>
      </p:sp>
      <p:sp>
        <p:nvSpPr>
          <p:cNvPr id="8" name="Rectángulo 7"/>
          <p:cNvSpPr/>
          <p:nvPr/>
        </p:nvSpPr>
        <p:spPr>
          <a:xfrm>
            <a:off x="8903975" y="6147867"/>
            <a:ext cx="6059838" cy="523220"/>
          </a:xfrm>
          <a:prstGeom prst="rect">
            <a:avLst/>
          </a:prstGeom>
        </p:spPr>
        <p:txBody>
          <a:bodyPr wrap="square">
            <a:spAutoFit/>
          </a:bodyPr>
          <a:lstStyle/>
          <a:p>
            <a:r>
              <a:rPr lang="es-VE" sz="1400" b="1" dirty="0">
                <a:solidFill>
                  <a:schemeClr val="accent1">
                    <a:lumMod val="75000"/>
                  </a:schemeClr>
                </a:solidFill>
              </a:rPr>
              <a:t>observatorioddhhmujeres@gmail.com</a:t>
            </a:r>
          </a:p>
          <a:p>
            <a:r>
              <a:rPr lang="es-VE" sz="1400" b="1" dirty="0" smtClean="0">
                <a:solidFill>
                  <a:schemeClr val="accent1">
                    <a:lumMod val="75000"/>
                  </a:schemeClr>
                </a:solidFill>
              </a:rPr>
              <a:t>www.observatorioddhhmujeres.org.ve </a:t>
            </a:r>
            <a:endParaRPr lang="es-VE" sz="1400" b="1" dirty="0">
              <a:solidFill>
                <a:schemeClr val="accent1">
                  <a:lumMod val="75000"/>
                </a:schemeClr>
              </a:solidFill>
            </a:endParaRPr>
          </a:p>
        </p:txBody>
      </p:sp>
      <p:pic>
        <p:nvPicPr>
          <p:cNvPr id="11" name="Imagen 10"/>
          <p:cNvPicPr>
            <a:picLocks noChangeAspect="1"/>
          </p:cNvPicPr>
          <p:nvPr/>
        </p:nvPicPr>
        <p:blipFill>
          <a:blip r:embed="rId4" cstate="print"/>
          <a:stretch>
            <a:fillRect/>
          </a:stretch>
        </p:blipFill>
        <p:spPr>
          <a:xfrm>
            <a:off x="4446716" y="973117"/>
            <a:ext cx="4457259" cy="4997212"/>
          </a:xfrm>
          <a:prstGeom prst="rect">
            <a:avLst/>
          </a:prstGeom>
          <a:ln>
            <a:solidFill>
              <a:schemeClr val="bg1"/>
            </a:solidFill>
          </a:ln>
        </p:spPr>
      </p:pic>
    </p:spTree>
    <p:extLst>
      <p:ext uri="{BB962C8B-B14F-4D97-AF65-F5344CB8AC3E}">
        <p14:creationId xmlns:p14="http://schemas.microsoft.com/office/powerpoint/2010/main" xmlns="" val="3755940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VE" sz="2800" dirty="0" smtClean="0"/>
              <a:t>En </a:t>
            </a:r>
            <a:r>
              <a:rPr lang="es-VE" sz="2800" dirty="0"/>
              <a:t>relación a las recomendaciones formuladas por el Consejo de Derechos Humanos de la ONU </a:t>
            </a:r>
            <a:r>
              <a:rPr lang="es-VE" sz="2800" dirty="0" smtClean="0"/>
              <a:t/>
            </a:r>
            <a:br>
              <a:rPr lang="es-VE" sz="2800" dirty="0" smtClean="0"/>
            </a:br>
            <a:r>
              <a:rPr lang="es-VE" sz="2800" dirty="0"/>
              <a:t/>
            </a:r>
            <a:br>
              <a:rPr lang="es-VE" sz="2800" dirty="0"/>
            </a:br>
            <a:r>
              <a:rPr lang="es-VE" sz="2800" dirty="0" smtClean="0"/>
              <a:t>(Octubre 2.011)</a:t>
            </a:r>
            <a:endParaRPr lang="es-VE" sz="2800" dirty="0"/>
          </a:p>
        </p:txBody>
      </p:sp>
      <p:sp>
        <p:nvSpPr>
          <p:cNvPr id="3" name="Marcador de contenido 2"/>
          <p:cNvSpPr>
            <a:spLocks noGrp="1"/>
          </p:cNvSpPr>
          <p:nvPr>
            <p:ph idx="1"/>
          </p:nvPr>
        </p:nvSpPr>
        <p:spPr>
          <a:xfrm>
            <a:off x="3791777" y="864108"/>
            <a:ext cx="7315200" cy="5120640"/>
          </a:xfrm>
        </p:spPr>
        <p:txBody>
          <a:bodyPr/>
          <a:lstStyle/>
          <a:p>
            <a:pPr marL="0" indent="0" algn="just">
              <a:buNone/>
            </a:pPr>
            <a:r>
              <a:rPr lang="es-VE" dirty="0" smtClean="0"/>
              <a:t>Nos </a:t>
            </a:r>
            <a:r>
              <a:rPr lang="es-VE" dirty="0"/>
              <a:t>referiremos a las </a:t>
            </a:r>
            <a:r>
              <a:rPr lang="es-VE" b="1" dirty="0">
                <a:solidFill>
                  <a:schemeClr val="accent1">
                    <a:lumMod val="75000"/>
                  </a:schemeClr>
                </a:solidFill>
              </a:rPr>
              <a:t>12 acciones </a:t>
            </a:r>
            <a:r>
              <a:rPr lang="es-VE" dirty="0"/>
              <a:t>que fueron aceptadas voluntariamente por el estado venezolano en su condición de miembro de la ONU y del Consejo de Derechos Humanos desde 2012, y que por tanto </a:t>
            </a:r>
            <a:r>
              <a:rPr lang="es-VE" b="1" dirty="0">
                <a:solidFill>
                  <a:schemeClr val="accent1">
                    <a:lumMod val="75000"/>
                  </a:schemeClr>
                </a:solidFill>
              </a:rPr>
              <a:t>se constituyen en compromisos </a:t>
            </a:r>
            <a:r>
              <a:rPr lang="es-VE" dirty="0"/>
              <a:t>que relacionaremos con su cumplimiento para la sesión de evaluación a realizarse el 1 de noviembre de 2016.</a:t>
            </a:r>
          </a:p>
        </p:txBody>
      </p:sp>
    </p:spTree>
    <p:extLst>
      <p:ext uri="{BB962C8B-B14F-4D97-AF65-F5344CB8AC3E}">
        <p14:creationId xmlns:p14="http://schemas.microsoft.com/office/powerpoint/2010/main" xmlns="" val="1262853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VE" sz="3200" dirty="0"/>
              <a:t>CONTEXTO </a:t>
            </a:r>
            <a:r>
              <a:rPr lang="es-VE" sz="3200" dirty="0" smtClean="0"/>
              <a:t>ACTUAL</a:t>
            </a:r>
            <a:br>
              <a:rPr lang="es-VE" sz="3200" dirty="0" smtClean="0"/>
            </a:br>
            <a:r>
              <a:rPr lang="es-VE" sz="3200" dirty="0"/>
              <a:t/>
            </a:r>
            <a:br>
              <a:rPr lang="es-VE" sz="3200" dirty="0"/>
            </a:br>
            <a:r>
              <a:rPr lang="es-VE" sz="3200" dirty="0" smtClean="0"/>
              <a:t>-Acceso a la información</a:t>
            </a:r>
            <a:br>
              <a:rPr lang="es-VE" sz="3200" dirty="0" smtClean="0"/>
            </a:br>
            <a:r>
              <a:rPr lang="es-VE" sz="3200" dirty="0"/>
              <a:t/>
            </a:r>
            <a:br>
              <a:rPr lang="es-VE" sz="3200" dirty="0"/>
            </a:br>
            <a:r>
              <a:rPr lang="es-VE" sz="3200" dirty="0" smtClean="0"/>
              <a:t>-Salud</a:t>
            </a:r>
            <a:endParaRPr lang="es-VE" sz="3200" dirty="0"/>
          </a:p>
        </p:txBody>
      </p:sp>
      <p:sp>
        <p:nvSpPr>
          <p:cNvPr id="3" name="Marcador de contenido 2"/>
          <p:cNvSpPr>
            <a:spLocks noGrp="1"/>
          </p:cNvSpPr>
          <p:nvPr>
            <p:ph idx="1"/>
          </p:nvPr>
        </p:nvSpPr>
        <p:spPr>
          <a:xfrm>
            <a:off x="3822773" y="1263321"/>
            <a:ext cx="7315200" cy="5120640"/>
          </a:xfrm>
        </p:spPr>
        <p:txBody>
          <a:bodyPr/>
          <a:lstStyle/>
          <a:p>
            <a:pPr>
              <a:buFont typeface="Wingdings" panose="05000000000000000000" pitchFamily="2" charset="2"/>
              <a:buChar char="§"/>
            </a:pPr>
            <a:r>
              <a:rPr lang="es-VE" dirty="0" smtClean="0"/>
              <a:t>La falta de información como política de Estado que afecta todos los aspectos de la vida social, política y económica en Venezuela.</a:t>
            </a:r>
          </a:p>
          <a:p>
            <a:pPr algn="just">
              <a:buFont typeface="Wingdings" panose="05000000000000000000" pitchFamily="2" charset="2"/>
              <a:buChar char="§"/>
            </a:pPr>
            <a:r>
              <a:rPr lang="es-VE" dirty="0" smtClean="0"/>
              <a:t>La información que se presenta en este informe es, fundamentalmente, el producto de estudios y aportes de la sociedad civil.</a:t>
            </a:r>
          </a:p>
          <a:p>
            <a:pPr algn="just">
              <a:buFont typeface="Wingdings" panose="05000000000000000000" pitchFamily="2" charset="2"/>
              <a:buChar char="§"/>
            </a:pPr>
            <a:r>
              <a:rPr lang="es-VE" dirty="0" smtClean="0"/>
              <a:t>La Asamblea Nacional de la República declaró el 26 de enero de 2016 la crisis humanitaria en salud debido a que las personas no están muriendo por su condición crónica, sino por la falta de condiciones mínimas de atención y medicamentos esenciales.</a:t>
            </a:r>
          </a:p>
          <a:p>
            <a:pPr algn="just">
              <a:buFont typeface="Wingdings" panose="05000000000000000000" pitchFamily="2" charset="2"/>
              <a:buChar char="§"/>
            </a:pPr>
            <a:r>
              <a:rPr lang="es-VE" dirty="0" smtClean="0"/>
              <a:t>Se exige al Gobierno Nacional garantizar de manera inmediata el acceso a la lista de medicamentos esenciales publicados por el Ministerio del Poder Popular para la Salud el 15/11/15 en Gaceta Oficial así como el restablecimiento de la publicación sistemática y regular del Boletín Epidemiológico.</a:t>
            </a:r>
          </a:p>
          <a:p>
            <a:pPr marL="0" indent="0" algn="just">
              <a:buNone/>
            </a:pPr>
            <a:endParaRPr lang="es-VE" sz="1800" dirty="0" smtClean="0"/>
          </a:p>
          <a:p>
            <a:pPr marL="0" indent="0">
              <a:buNone/>
            </a:pPr>
            <a:endParaRPr lang="es-VE" dirty="0"/>
          </a:p>
        </p:txBody>
      </p:sp>
    </p:spTree>
    <p:extLst>
      <p:ext uri="{BB962C8B-B14F-4D97-AF65-F5344CB8AC3E}">
        <p14:creationId xmlns:p14="http://schemas.microsoft.com/office/powerpoint/2010/main" xmlns="" val="3979915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VE" sz="3200" dirty="0" smtClean="0"/>
              <a:t>CONTEXTO ACTUAL</a:t>
            </a:r>
            <a:br>
              <a:rPr lang="es-VE" sz="3200" dirty="0" smtClean="0"/>
            </a:br>
            <a:r>
              <a:rPr lang="es-VE" sz="3200" dirty="0"/>
              <a:t/>
            </a:r>
            <a:br>
              <a:rPr lang="es-VE" sz="3200" dirty="0"/>
            </a:br>
            <a:r>
              <a:rPr lang="es-VE" sz="3200" dirty="0" smtClean="0"/>
              <a:t>-Violencia e inseguridad</a:t>
            </a:r>
            <a:br>
              <a:rPr lang="es-VE" sz="3200" dirty="0" smtClean="0"/>
            </a:br>
            <a:r>
              <a:rPr lang="es-VE" sz="3200" dirty="0"/>
              <a:t> </a:t>
            </a:r>
            <a:r>
              <a:rPr lang="es-VE" sz="3200" dirty="0" smtClean="0"/>
              <a:t/>
            </a:r>
            <a:br>
              <a:rPr lang="es-VE" sz="3200" dirty="0" smtClean="0"/>
            </a:br>
            <a:r>
              <a:rPr lang="es-VE" sz="3200" dirty="0"/>
              <a:t/>
            </a:r>
            <a:br>
              <a:rPr lang="es-VE" sz="3200" dirty="0"/>
            </a:br>
            <a:endParaRPr lang="es-VE" sz="3200" dirty="0"/>
          </a:p>
        </p:txBody>
      </p:sp>
      <p:sp>
        <p:nvSpPr>
          <p:cNvPr id="3" name="Marcador de contenido 2"/>
          <p:cNvSpPr>
            <a:spLocks noGrp="1"/>
          </p:cNvSpPr>
          <p:nvPr>
            <p:ph idx="1"/>
          </p:nvPr>
        </p:nvSpPr>
        <p:spPr>
          <a:xfrm>
            <a:off x="3915764" y="864108"/>
            <a:ext cx="7315200" cy="5120640"/>
          </a:xfrm>
        </p:spPr>
        <p:txBody>
          <a:bodyPr/>
          <a:lstStyle/>
          <a:p>
            <a:pPr marL="0" indent="0" algn="ctr">
              <a:buNone/>
            </a:pPr>
            <a:r>
              <a:rPr lang="es-VE" b="1" dirty="0">
                <a:solidFill>
                  <a:schemeClr val="accent1">
                    <a:lumMod val="75000"/>
                  </a:schemeClr>
                </a:solidFill>
              </a:rPr>
              <a:t>T</a:t>
            </a:r>
            <a:r>
              <a:rPr lang="es-VE" b="1" dirty="0" smtClean="0">
                <a:solidFill>
                  <a:schemeClr val="accent1">
                    <a:lumMod val="75000"/>
                  </a:schemeClr>
                </a:solidFill>
              </a:rPr>
              <a:t>asa </a:t>
            </a:r>
            <a:r>
              <a:rPr lang="es-VE" b="1" dirty="0">
                <a:solidFill>
                  <a:schemeClr val="accent1">
                    <a:lumMod val="75000"/>
                  </a:schemeClr>
                </a:solidFill>
              </a:rPr>
              <a:t>de </a:t>
            </a:r>
            <a:r>
              <a:rPr lang="es-VE" b="1" dirty="0" smtClean="0">
                <a:solidFill>
                  <a:schemeClr val="accent1">
                    <a:lumMod val="75000"/>
                  </a:schemeClr>
                </a:solidFill>
              </a:rPr>
              <a:t>homicidios: 90</a:t>
            </a:r>
            <a:r>
              <a:rPr lang="es-VE" b="1" dirty="0">
                <a:solidFill>
                  <a:schemeClr val="accent1">
                    <a:lumMod val="75000"/>
                  </a:schemeClr>
                </a:solidFill>
              </a:rPr>
              <a:t>% por cada 100.000 </a:t>
            </a:r>
            <a:r>
              <a:rPr lang="es-VE" b="1" dirty="0" smtClean="0">
                <a:solidFill>
                  <a:schemeClr val="accent1">
                    <a:lumMod val="75000"/>
                  </a:schemeClr>
                </a:solidFill>
              </a:rPr>
              <a:t>habitantes</a:t>
            </a:r>
          </a:p>
          <a:p>
            <a:pPr>
              <a:buFont typeface="Wingdings" panose="05000000000000000000" pitchFamily="2" charset="2"/>
              <a:buChar char="§"/>
            </a:pPr>
            <a:r>
              <a:rPr lang="es-VE" b="1" dirty="0">
                <a:solidFill>
                  <a:schemeClr val="accent1">
                    <a:lumMod val="75000"/>
                  </a:schemeClr>
                </a:solidFill>
              </a:rPr>
              <a:t>Venezuela sufre una de las más altas tasas de criminalidad del mundo (Observatorio Venezolano de la Violencia/Informe 2015</a:t>
            </a:r>
            <a:r>
              <a:rPr lang="es-VE" b="1" dirty="0" smtClean="0">
                <a:solidFill>
                  <a:schemeClr val="accent1">
                    <a:lumMod val="75000"/>
                  </a:schemeClr>
                </a:solidFill>
              </a:rPr>
              <a:t>)</a:t>
            </a:r>
          </a:p>
          <a:p>
            <a:pPr>
              <a:buFont typeface="Wingdings" panose="05000000000000000000" pitchFamily="2" charset="2"/>
              <a:buChar char="§"/>
            </a:pPr>
            <a:r>
              <a:rPr lang="es-VE" b="1" dirty="0" smtClean="0"/>
              <a:t>El </a:t>
            </a:r>
            <a:r>
              <a:rPr lang="es-VE" b="1" dirty="0"/>
              <a:t>incremento de la violencia en el 2015 está relacionado </a:t>
            </a:r>
            <a:r>
              <a:rPr lang="es-VE" b="1" dirty="0" smtClean="0"/>
              <a:t>con:</a:t>
            </a:r>
          </a:p>
          <a:p>
            <a:pPr>
              <a:buFont typeface="Arial" panose="020B0604020202020204" pitchFamily="34" charset="0"/>
              <a:buChar char="•"/>
            </a:pPr>
            <a:r>
              <a:rPr lang="es-VE" dirty="0" smtClean="0"/>
              <a:t>Mayor </a:t>
            </a:r>
            <a:r>
              <a:rPr lang="es-VE" dirty="0"/>
              <a:t>presencia del delito organizado (mafias y bandas </a:t>
            </a:r>
            <a:r>
              <a:rPr lang="es-VE" dirty="0" smtClean="0"/>
              <a:t>   criminales)</a:t>
            </a:r>
          </a:p>
          <a:p>
            <a:pPr>
              <a:buFont typeface="Arial" panose="020B0604020202020204" pitchFamily="34" charset="0"/>
              <a:buChar char="•"/>
            </a:pPr>
            <a:r>
              <a:rPr lang="es-VE" dirty="0" smtClean="0"/>
              <a:t>Mayor </a:t>
            </a:r>
            <a:r>
              <a:rPr lang="es-VE" dirty="0"/>
              <a:t>deterioro de los cuerpos de seguridad del </a:t>
            </a:r>
            <a:r>
              <a:rPr lang="es-VE" dirty="0" smtClean="0"/>
              <a:t>estado, con </a:t>
            </a:r>
            <a:r>
              <a:rPr lang="es-VE" dirty="0"/>
              <a:t>un proceso de privatización de la seguridad que lleva a la contratación de </a:t>
            </a:r>
            <a:r>
              <a:rPr lang="es-VE" dirty="0" smtClean="0"/>
              <a:t>vigilantes.</a:t>
            </a:r>
          </a:p>
          <a:p>
            <a:pPr>
              <a:buFont typeface="Arial" panose="020B0604020202020204" pitchFamily="34" charset="0"/>
              <a:buChar char="•"/>
            </a:pPr>
            <a:r>
              <a:rPr lang="es-VE" dirty="0"/>
              <a:t>L</a:t>
            </a:r>
            <a:r>
              <a:rPr lang="es-VE" dirty="0" smtClean="0"/>
              <a:t>inchamientos </a:t>
            </a:r>
            <a:r>
              <a:rPr lang="es-VE" dirty="0"/>
              <a:t>o contratos de </a:t>
            </a:r>
            <a:r>
              <a:rPr lang="es-VE" dirty="0" smtClean="0"/>
              <a:t>sicarios.</a:t>
            </a:r>
          </a:p>
          <a:p>
            <a:pPr>
              <a:buFont typeface="Arial" panose="020B0604020202020204" pitchFamily="34" charset="0"/>
              <a:buChar char="•"/>
            </a:pPr>
            <a:r>
              <a:rPr lang="es-VE" dirty="0"/>
              <a:t>M</a:t>
            </a:r>
            <a:r>
              <a:rPr lang="es-VE" dirty="0" smtClean="0"/>
              <a:t>ilitarización </a:t>
            </a:r>
            <a:r>
              <a:rPr lang="es-VE" dirty="0"/>
              <a:t>represiva de la seguridad tanto en las posiciones de mando como en el tipo de </a:t>
            </a:r>
            <a:r>
              <a:rPr lang="es-VE" dirty="0" smtClean="0"/>
              <a:t>acción.</a:t>
            </a:r>
          </a:p>
          <a:p>
            <a:pPr>
              <a:buFont typeface="Arial" panose="020B0604020202020204" pitchFamily="34" charset="0"/>
              <a:buChar char="•"/>
            </a:pPr>
            <a:r>
              <a:rPr lang="es-VE" dirty="0"/>
              <a:t>I</a:t>
            </a:r>
            <a:r>
              <a:rPr lang="es-VE" dirty="0" smtClean="0"/>
              <a:t>mpunidad </a:t>
            </a:r>
            <a:r>
              <a:rPr lang="es-VE" dirty="0"/>
              <a:t>generalizada en medio de un empobrecimiento rápido y sostenido. </a:t>
            </a:r>
          </a:p>
        </p:txBody>
      </p:sp>
    </p:spTree>
    <p:extLst>
      <p:ext uri="{BB962C8B-B14F-4D97-AF65-F5344CB8AC3E}">
        <p14:creationId xmlns:p14="http://schemas.microsoft.com/office/powerpoint/2010/main" xmlns="" val="1484787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VE" sz="3200" dirty="0"/>
              <a:t>CONTEXTO </a:t>
            </a:r>
            <a:r>
              <a:rPr lang="es-VE" sz="3200" dirty="0" smtClean="0"/>
              <a:t>ACTUAL</a:t>
            </a:r>
            <a:br>
              <a:rPr lang="es-VE" sz="3200" dirty="0" smtClean="0"/>
            </a:br>
            <a:r>
              <a:rPr lang="es-VE" sz="3200" dirty="0"/>
              <a:t/>
            </a:r>
            <a:br>
              <a:rPr lang="es-VE" sz="3200" dirty="0"/>
            </a:br>
            <a:r>
              <a:rPr lang="es-VE" sz="3200" dirty="0" smtClean="0"/>
              <a:t>-Violencia contra las mujeres, niñas y adolescentes.</a:t>
            </a:r>
            <a:br>
              <a:rPr lang="es-VE" sz="3200" dirty="0" smtClean="0"/>
            </a:br>
            <a:r>
              <a:rPr lang="es-VE" sz="3200" dirty="0"/>
              <a:t/>
            </a:r>
            <a:br>
              <a:rPr lang="es-VE" sz="3200" dirty="0"/>
            </a:br>
            <a:r>
              <a:rPr lang="es-VE" sz="3200" dirty="0" smtClean="0"/>
              <a:t>-Víctimas secundarias</a:t>
            </a:r>
            <a:endParaRPr lang="es-VE" sz="3200" dirty="0"/>
          </a:p>
        </p:txBody>
      </p:sp>
      <p:sp>
        <p:nvSpPr>
          <p:cNvPr id="3" name="Marcador de contenido 2"/>
          <p:cNvSpPr>
            <a:spLocks noGrp="1"/>
          </p:cNvSpPr>
          <p:nvPr>
            <p:ph idx="1"/>
          </p:nvPr>
        </p:nvSpPr>
        <p:spPr/>
        <p:txBody>
          <a:bodyPr/>
          <a:lstStyle/>
          <a:p>
            <a:pPr>
              <a:buFont typeface="Wingdings" panose="05000000000000000000" pitchFamily="2" charset="2"/>
              <a:buChar char="§"/>
            </a:pPr>
            <a:r>
              <a:rPr lang="es-VE" dirty="0" smtClean="0"/>
              <a:t>La </a:t>
            </a:r>
            <a:r>
              <a:rPr lang="es-VE" dirty="0"/>
              <a:t>violencia contra las mujeres, niñas y adolescentes, a lo largo de los últimos cuatro </a:t>
            </a:r>
            <a:r>
              <a:rPr lang="es-VE" dirty="0" smtClean="0"/>
              <a:t>años, </a:t>
            </a:r>
            <a:r>
              <a:rPr lang="es-VE" dirty="0"/>
              <a:t>ha sufrido progresivamente un aumento significativo. </a:t>
            </a:r>
            <a:endParaRPr lang="es-VE" dirty="0" smtClean="0"/>
          </a:p>
          <a:p>
            <a:pPr>
              <a:buFont typeface="Wingdings" panose="05000000000000000000" pitchFamily="2" charset="2"/>
              <a:buChar char="§"/>
            </a:pPr>
            <a:endParaRPr lang="es-VE" dirty="0" smtClean="0"/>
          </a:p>
          <a:p>
            <a:pPr>
              <a:buFont typeface="Wingdings" panose="05000000000000000000" pitchFamily="2" charset="2"/>
              <a:buChar char="§"/>
            </a:pPr>
            <a:r>
              <a:rPr lang="es-VE" dirty="0"/>
              <a:t>H</a:t>
            </a:r>
            <a:r>
              <a:rPr lang="es-VE" dirty="0" smtClean="0"/>
              <a:t>omicidios </a:t>
            </a:r>
            <a:r>
              <a:rPr lang="es-VE" dirty="0"/>
              <a:t>a manos de la delincuencia organizada o no con cerca del 100% de víctimas secundarias presentes en el momento de la agresión </a:t>
            </a:r>
            <a:r>
              <a:rPr lang="es-VE" dirty="0" smtClean="0"/>
              <a:t>mortal, son </a:t>
            </a:r>
            <a:r>
              <a:rPr lang="es-VE" dirty="0"/>
              <a:t>madres, esposas, parejas, hijas o viudas adolescentes.</a:t>
            </a:r>
          </a:p>
        </p:txBody>
      </p:sp>
    </p:spTree>
    <p:extLst>
      <p:ext uri="{BB962C8B-B14F-4D97-AF65-F5344CB8AC3E}">
        <p14:creationId xmlns:p14="http://schemas.microsoft.com/office/powerpoint/2010/main" xmlns="" val="388303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VE" sz="3200" dirty="0"/>
              <a:t>CONTEXTO </a:t>
            </a:r>
            <a:r>
              <a:rPr lang="es-VE" sz="3200" dirty="0" smtClean="0"/>
              <a:t>ACTUAL</a:t>
            </a:r>
            <a:br>
              <a:rPr lang="es-VE" sz="3200" dirty="0" smtClean="0"/>
            </a:br>
            <a:r>
              <a:rPr lang="es-VE" sz="3200" dirty="0"/>
              <a:t/>
            </a:r>
            <a:br>
              <a:rPr lang="es-VE" sz="3200" dirty="0"/>
            </a:br>
            <a:r>
              <a:rPr lang="es-VE" sz="3200" dirty="0" smtClean="0"/>
              <a:t>-Inflación</a:t>
            </a:r>
            <a:endParaRPr lang="es-VE" sz="3200" dirty="0"/>
          </a:p>
        </p:txBody>
      </p:sp>
      <p:sp>
        <p:nvSpPr>
          <p:cNvPr id="3" name="Marcador de contenido 2"/>
          <p:cNvSpPr>
            <a:spLocks noGrp="1"/>
          </p:cNvSpPr>
          <p:nvPr>
            <p:ph idx="1"/>
          </p:nvPr>
        </p:nvSpPr>
        <p:spPr>
          <a:xfrm>
            <a:off x="3853769" y="864108"/>
            <a:ext cx="7315200" cy="5120640"/>
          </a:xfrm>
        </p:spPr>
        <p:txBody>
          <a:bodyPr/>
          <a:lstStyle/>
          <a:p>
            <a:pPr>
              <a:buFont typeface="Wingdings" panose="05000000000000000000" pitchFamily="2" charset="2"/>
              <a:buChar char="§"/>
            </a:pPr>
            <a:r>
              <a:rPr lang="es-VE" b="1" dirty="0" smtClean="0">
                <a:solidFill>
                  <a:schemeClr val="accent1">
                    <a:lumMod val="75000"/>
                  </a:schemeClr>
                </a:solidFill>
              </a:rPr>
              <a:t>Banco </a:t>
            </a:r>
            <a:r>
              <a:rPr lang="es-VE" b="1" dirty="0">
                <a:solidFill>
                  <a:schemeClr val="accent1">
                    <a:lumMod val="75000"/>
                  </a:schemeClr>
                </a:solidFill>
              </a:rPr>
              <a:t>Central </a:t>
            </a:r>
            <a:r>
              <a:rPr lang="es-VE" dirty="0"/>
              <a:t>reportó en el primer trimestre del 2016 una inflación de </a:t>
            </a:r>
            <a:r>
              <a:rPr lang="es-VE" b="1" dirty="0"/>
              <a:t>180,9% </a:t>
            </a:r>
            <a:r>
              <a:rPr lang="es-VE" dirty="0"/>
              <a:t>para el año 2015, cifra subestimada a través de un cambio de metodología para su cálculo. </a:t>
            </a:r>
            <a:endParaRPr lang="es-VE" dirty="0" smtClean="0"/>
          </a:p>
          <a:p>
            <a:endParaRPr lang="es-VE" dirty="0" smtClean="0"/>
          </a:p>
          <a:p>
            <a:pPr>
              <a:buFont typeface="Wingdings" panose="05000000000000000000" pitchFamily="2" charset="2"/>
              <a:buChar char="§"/>
            </a:pPr>
            <a:r>
              <a:rPr lang="es-VE" b="1" dirty="0" smtClean="0">
                <a:solidFill>
                  <a:schemeClr val="accent1">
                    <a:lumMod val="75000"/>
                  </a:schemeClr>
                </a:solidFill>
              </a:rPr>
              <a:t>Ecoanálitica:</a:t>
            </a:r>
            <a:r>
              <a:rPr lang="es-VE" dirty="0" smtClean="0"/>
              <a:t> - Inflación de </a:t>
            </a:r>
            <a:r>
              <a:rPr lang="es-VE" b="1" dirty="0" smtClean="0"/>
              <a:t>240,5</a:t>
            </a:r>
            <a:r>
              <a:rPr lang="es-VE" b="1" dirty="0"/>
              <a:t>% </a:t>
            </a:r>
            <a:r>
              <a:rPr lang="es-VE" dirty="0"/>
              <a:t>y no de </a:t>
            </a:r>
            <a:r>
              <a:rPr lang="es-VE" dirty="0" smtClean="0"/>
              <a:t>180,9% para </a:t>
            </a:r>
            <a:r>
              <a:rPr lang="es-VE" dirty="0"/>
              <a:t>el </a:t>
            </a:r>
            <a:r>
              <a:rPr lang="es-VE" dirty="0" smtClean="0"/>
              <a:t>2015.                         	              </a:t>
            </a:r>
            <a:r>
              <a:rPr lang="es-VE" b="1" dirty="0" smtClean="0"/>
              <a:t>- 76% </a:t>
            </a:r>
            <a:r>
              <a:rPr lang="es-VE" dirty="0" smtClean="0"/>
              <a:t>y </a:t>
            </a:r>
            <a:r>
              <a:rPr lang="es-VE" dirty="0"/>
              <a:t>no 68,5% para el 2014. </a:t>
            </a:r>
            <a:endParaRPr lang="es-VE" dirty="0" smtClean="0"/>
          </a:p>
          <a:p>
            <a:pPr marL="0" indent="0">
              <a:buNone/>
            </a:pPr>
            <a:endParaRPr lang="es-VE" dirty="0"/>
          </a:p>
          <a:p>
            <a:pPr>
              <a:buFont typeface="Wingdings" panose="05000000000000000000" pitchFamily="2" charset="2"/>
              <a:buChar char="§"/>
            </a:pPr>
            <a:r>
              <a:rPr lang="es-VE" b="1" dirty="0" smtClean="0"/>
              <a:t>Aumento </a:t>
            </a:r>
            <a:r>
              <a:rPr lang="es-VE" b="1" dirty="0"/>
              <a:t>de precios  (</a:t>
            </a:r>
            <a:r>
              <a:rPr lang="es-VE" b="1" dirty="0" smtClean="0"/>
              <a:t>2015</a:t>
            </a:r>
            <a:r>
              <a:rPr lang="es-VE" b="1" dirty="0"/>
              <a:t>) </a:t>
            </a:r>
            <a:r>
              <a:rPr lang="es-VE" b="1" dirty="0" smtClean="0"/>
              <a:t>: </a:t>
            </a:r>
          </a:p>
          <a:p>
            <a:pPr marL="0" indent="0">
              <a:buNone/>
            </a:pPr>
            <a:r>
              <a:rPr lang="es-VE" b="1" dirty="0"/>
              <a:t>	</a:t>
            </a:r>
            <a:r>
              <a:rPr lang="es-VE" b="1" dirty="0" smtClean="0"/>
              <a:t>	</a:t>
            </a:r>
            <a:r>
              <a:rPr lang="es-VE" dirty="0" smtClean="0"/>
              <a:t>- Alimentos </a:t>
            </a:r>
            <a:r>
              <a:rPr lang="es-VE" dirty="0"/>
              <a:t>y bebidas </a:t>
            </a:r>
            <a:r>
              <a:rPr lang="es-VE" dirty="0" smtClean="0"/>
              <a:t>alcohólicas en  </a:t>
            </a:r>
            <a:r>
              <a:rPr lang="es-VE" dirty="0"/>
              <a:t>315</a:t>
            </a:r>
            <a:r>
              <a:rPr lang="es-VE" dirty="0" smtClean="0"/>
              <a:t>%. </a:t>
            </a:r>
          </a:p>
          <a:p>
            <a:pPr marL="0" indent="0">
              <a:buNone/>
            </a:pPr>
            <a:r>
              <a:rPr lang="es-VE" dirty="0" smtClean="0"/>
              <a:t>		- Vestido </a:t>
            </a:r>
            <a:r>
              <a:rPr lang="es-VE" dirty="0"/>
              <a:t>y calzado </a:t>
            </a:r>
            <a:r>
              <a:rPr lang="es-VE" dirty="0" smtClean="0"/>
              <a:t>en 146,5%. </a:t>
            </a:r>
            <a:endParaRPr lang="es-VE" dirty="0"/>
          </a:p>
        </p:txBody>
      </p:sp>
    </p:spTree>
    <p:extLst>
      <p:ext uri="{BB962C8B-B14F-4D97-AF65-F5344CB8AC3E}">
        <p14:creationId xmlns:p14="http://schemas.microsoft.com/office/powerpoint/2010/main" xmlns="" val="1301319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421" y="1247823"/>
            <a:ext cx="2947482" cy="4601183"/>
          </a:xfrm>
        </p:spPr>
        <p:txBody>
          <a:bodyPr>
            <a:normAutofit fontScale="90000"/>
          </a:bodyPr>
          <a:lstStyle/>
          <a:p>
            <a:r>
              <a:rPr lang="es-VE" dirty="0"/>
              <a:t/>
            </a:r>
            <a:br>
              <a:rPr lang="es-VE" dirty="0"/>
            </a:br>
            <a:r>
              <a:rPr lang="es-VE" dirty="0"/>
              <a:t>CONTEXTO ACTUAL</a:t>
            </a:r>
            <a:br>
              <a:rPr lang="es-VE" dirty="0"/>
            </a:br>
            <a:r>
              <a:rPr lang="es-VE" dirty="0" smtClean="0"/>
              <a:t/>
            </a:r>
            <a:br>
              <a:rPr lang="es-VE" dirty="0" smtClean="0"/>
            </a:br>
            <a:r>
              <a:rPr lang="es-VE" dirty="0" smtClean="0"/>
              <a:t>-Condiciones </a:t>
            </a:r>
            <a:br>
              <a:rPr lang="es-VE" dirty="0" smtClean="0"/>
            </a:br>
            <a:r>
              <a:rPr lang="es-VE" dirty="0" smtClean="0"/>
              <a:t>  de </a:t>
            </a:r>
            <a:r>
              <a:rPr lang="es-VE" dirty="0"/>
              <a:t>vida </a:t>
            </a:r>
            <a:r>
              <a:rPr lang="es-VE" dirty="0" smtClean="0"/>
              <a:t/>
            </a:r>
            <a:br>
              <a:rPr lang="es-VE" dirty="0" smtClean="0"/>
            </a:br>
            <a:r>
              <a:rPr lang="es-VE" dirty="0" smtClean="0"/>
              <a:t/>
            </a:r>
            <a:br>
              <a:rPr lang="es-VE" dirty="0" smtClean="0"/>
            </a:br>
            <a:r>
              <a:rPr lang="es-VE" sz="2200" dirty="0" smtClean="0"/>
              <a:t>Según </a:t>
            </a:r>
            <a:r>
              <a:rPr lang="es-VE" sz="2200" dirty="0"/>
              <a:t>Encuesta Social </a:t>
            </a:r>
            <a:r>
              <a:rPr lang="es-VE" sz="2200" dirty="0" smtClean="0"/>
              <a:t>“</a:t>
            </a:r>
            <a:r>
              <a:rPr lang="es-VE" sz="2200" u="sng" dirty="0" smtClean="0"/>
              <a:t>Condiciones </a:t>
            </a:r>
            <a:r>
              <a:rPr lang="es-VE" sz="2200" u="sng" dirty="0"/>
              <a:t>de Vida de la Población Venezolana </a:t>
            </a:r>
            <a:r>
              <a:rPr lang="es-VE" sz="2200" u="sng" dirty="0" smtClean="0"/>
              <a:t>2015</a:t>
            </a:r>
            <a:r>
              <a:rPr lang="es-VE" sz="2200" dirty="0" smtClean="0"/>
              <a:t>”</a:t>
            </a:r>
            <a:br>
              <a:rPr lang="es-VE" sz="2200" dirty="0" smtClean="0"/>
            </a:br>
            <a:r>
              <a:rPr lang="es-VE" sz="2200" dirty="0" smtClean="0"/>
              <a:t>UCAB-UCV-USB</a:t>
            </a:r>
            <a:br>
              <a:rPr lang="es-VE" sz="2200" dirty="0" smtClean="0"/>
            </a:br>
            <a:r>
              <a:rPr lang="es-VE" dirty="0"/>
              <a:t/>
            </a:r>
            <a:br>
              <a:rPr lang="es-VE" dirty="0"/>
            </a:br>
            <a:endParaRPr lang="es-VE" dirty="0"/>
          </a:p>
        </p:txBody>
      </p:sp>
      <p:sp>
        <p:nvSpPr>
          <p:cNvPr id="3" name="Marcador de contenido 2"/>
          <p:cNvSpPr>
            <a:spLocks noGrp="1"/>
          </p:cNvSpPr>
          <p:nvPr>
            <p:ph idx="1"/>
          </p:nvPr>
        </p:nvSpPr>
        <p:spPr/>
        <p:txBody>
          <a:bodyPr>
            <a:normAutofit fontScale="92500"/>
          </a:bodyPr>
          <a:lstStyle/>
          <a:p>
            <a:pPr>
              <a:buFont typeface="Wingdings" panose="05000000000000000000" pitchFamily="2" charset="2"/>
              <a:buChar char="§"/>
            </a:pPr>
            <a:r>
              <a:rPr lang="es-VE" dirty="0"/>
              <a:t>H</a:t>
            </a:r>
            <a:r>
              <a:rPr lang="es-VE" dirty="0" smtClean="0"/>
              <a:t>ogares </a:t>
            </a:r>
            <a:r>
              <a:rPr lang="es-VE" dirty="0"/>
              <a:t>en condición de pobreza de </a:t>
            </a:r>
            <a:r>
              <a:rPr lang="es-VE" dirty="0" smtClean="0"/>
              <a:t>ingreso: </a:t>
            </a:r>
          </a:p>
          <a:p>
            <a:pPr marL="0" indent="0">
              <a:buNone/>
            </a:pPr>
            <a:r>
              <a:rPr lang="es-VE" dirty="0"/>
              <a:t>	</a:t>
            </a:r>
            <a:r>
              <a:rPr lang="es-VE" dirty="0" smtClean="0"/>
              <a:t>	</a:t>
            </a:r>
            <a:r>
              <a:rPr lang="es-VE" b="1" dirty="0" smtClean="0"/>
              <a:t>- 48</a:t>
            </a:r>
            <a:r>
              <a:rPr lang="es-VE" b="1" dirty="0"/>
              <a:t>% </a:t>
            </a:r>
            <a:r>
              <a:rPr lang="es-VE" b="1" dirty="0" smtClean="0"/>
              <a:t>en 2014  </a:t>
            </a:r>
            <a:r>
              <a:rPr lang="es-VE" dirty="0" smtClean="0"/>
              <a:t>( </a:t>
            </a:r>
            <a:r>
              <a:rPr lang="es-VE" dirty="0"/>
              <a:t>3 % más que el de 1998</a:t>
            </a:r>
            <a:r>
              <a:rPr lang="es-VE" dirty="0" smtClean="0"/>
              <a:t>) </a:t>
            </a:r>
          </a:p>
          <a:p>
            <a:pPr marL="0" indent="0">
              <a:buNone/>
            </a:pPr>
            <a:r>
              <a:rPr lang="es-VE" dirty="0" smtClean="0"/>
              <a:t>		</a:t>
            </a:r>
            <a:r>
              <a:rPr lang="es-VE" b="1" dirty="0" smtClean="0"/>
              <a:t>- 73</a:t>
            </a:r>
            <a:r>
              <a:rPr lang="es-VE" b="1" dirty="0"/>
              <a:t>% en </a:t>
            </a:r>
            <a:r>
              <a:rPr lang="es-VE" b="1" dirty="0" smtClean="0"/>
              <a:t>2015</a:t>
            </a:r>
          </a:p>
          <a:p>
            <a:pPr>
              <a:buFont typeface="Wingdings" panose="05000000000000000000" pitchFamily="2" charset="2"/>
              <a:buChar char="§"/>
            </a:pPr>
            <a:r>
              <a:rPr lang="es-VE" b="1" dirty="0" smtClean="0"/>
              <a:t>Se </a:t>
            </a:r>
            <a:r>
              <a:rPr lang="es-VE" b="1" dirty="0"/>
              <a:t>duplica la pobreza extrema de 23,6% a 49,9%, </a:t>
            </a:r>
            <a:r>
              <a:rPr lang="es-VE" dirty="0"/>
              <a:t>con la mitad de los no pobres de 2014 que descendieron a ser pobres en el 2015. </a:t>
            </a:r>
            <a:endParaRPr lang="es-VE" dirty="0" smtClean="0"/>
          </a:p>
          <a:p>
            <a:pPr>
              <a:buFont typeface="Wingdings" panose="05000000000000000000" pitchFamily="2" charset="2"/>
              <a:buChar char="§"/>
            </a:pPr>
            <a:r>
              <a:rPr lang="es-VE" dirty="0" smtClean="0"/>
              <a:t>En</a:t>
            </a:r>
            <a:r>
              <a:rPr lang="es-VE" b="1" dirty="0" smtClean="0"/>
              <a:t> 2016 </a:t>
            </a:r>
            <a:r>
              <a:rPr lang="es-VE" dirty="0"/>
              <a:t>la inflación, la escasez y la dificultad de la mayoría de la población para satisfacer las necesidades de alimentación sigue </a:t>
            </a:r>
            <a:r>
              <a:rPr lang="es-VE" dirty="0" smtClean="0"/>
              <a:t>aumentando, </a:t>
            </a:r>
            <a:r>
              <a:rPr lang="es-VE" dirty="0"/>
              <a:t>con un crecimiento de la pobreza estructural. </a:t>
            </a:r>
            <a:endParaRPr lang="es-VE" dirty="0" smtClean="0"/>
          </a:p>
          <a:p>
            <a:pPr>
              <a:buFont typeface="Wingdings" panose="05000000000000000000" pitchFamily="2" charset="2"/>
              <a:buChar char="§"/>
            </a:pPr>
            <a:r>
              <a:rPr lang="es-VE" dirty="0" smtClean="0"/>
              <a:t>Más </a:t>
            </a:r>
            <a:r>
              <a:rPr lang="es-VE" dirty="0"/>
              <a:t>de la mitad de los hogares en pobreza de ingreso compran alimentos </a:t>
            </a:r>
            <a:r>
              <a:rPr lang="es-VE" dirty="0" smtClean="0"/>
              <a:t>subsidiados, </a:t>
            </a:r>
            <a:r>
              <a:rPr lang="es-VE" dirty="0"/>
              <a:t>ya que sin ese tipo de abastecimiento no podrían comer. </a:t>
            </a:r>
            <a:endParaRPr lang="es-VE" dirty="0" smtClean="0"/>
          </a:p>
          <a:p>
            <a:pPr algn="just">
              <a:buFont typeface="Wingdings" panose="05000000000000000000" pitchFamily="2" charset="2"/>
              <a:buChar char="§"/>
            </a:pPr>
            <a:r>
              <a:rPr lang="es-VE" dirty="0" smtClean="0"/>
              <a:t>No </a:t>
            </a:r>
            <a:r>
              <a:rPr lang="es-VE" dirty="0"/>
              <a:t>existe una política de estado que ataque las causas estructurales mientras la política social se concentra en las misiones orientadas a alcanzar metas sociales como viviendas, electrónicos o vehículos. </a:t>
            </a:r>
            <a:endParaRPr lang="es-VE" dirty="0" smtClean="0"/>
          </a:p>
          <a:p>
            <a:pPr marL="0" indent="0" algn="ctr">
              <a:buNone/>
            </a:pPr>
            <a:r>
              <a:rPr lang="es-VE" sz="2400" b="1" dirty="0" smtClean="0">
                <a:solidFill>
                  <a:schemeClr val="accent1">
                    <a:lumMod val="75000"/>
                  </a:schemeClr>
                </a:solidFill>
              </a:rPr>
              <a:t>   Tasa </a:t>
            </a:r>
            <a:r>
              <a:rPr lang="es-VE" sz="2400" b="1" dirty="0">
                <a:solidFill>
                  <a:schemeClr val="accent1">
                    <a:lumMod val="75000"/>
                  </a:schemeClr>
                </a:solidFill>
              </a:rPr>
              <a:t>de pobreza de </a:t>
            </a:r>
            <a:r>
              <a:rPr lang="es-VE" sz="2400" b="1" dirty="0" smtClean="0">
                <a:solidFill>
                  <a:schemeClr val="accent1">
                    <a:lumMod val="75000"/>
                  </a:schemeClr>
                </a:solidFill>
              </a:rPr>
              <a:t>54.7% en 2015 </a:t>
            </a:r>
            <a:r>
              <a:rPr lang="es-VE" dirty="0" smtClean="0"/>
              <a:t>(Héctor S. Michelena)</a:t>
            </a:r>
            <a:endParaRPr lang="es-VE" dirty="0"/>
          </a:p>
        </p:txBody>
      </p:sp>
    </p:spTree>
    <p:extLst>
      <p:ext uri="{BB962C8B-B14F-4D97-AF65-F5344CB8AC3E}">
        <p14:creationId xmlns:p14="http://schemas.microsoft.com/office/powerpoint/2010/main" xmlns="" val="2835847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3200" dirty="0"/>
              <a:t>CONTEXTO </a:t>
            </a:r>
            <a:r>
              <a:rPr lang="es-VE" sz="3200" dirty="0" smtClean="0"/>
              <a:t>ACTUAL</a:t>
            </a:r>
            <a:br>
              <a:rPr lang="es-VE" sz="3200" dirty="0" smtClean="0"/>
            </a:br>
            <a:r>
              <a:rPr lang="es-VE" dirty="0"/>
              <a:t/>
            </a:r>
            <a:br>
              <a:rPr lang="es-VE" dirty="0"/>
            </a:br>
            <a:r>
              <a:rPr lang="es-VE" dirty="0" smtClean="0"/>
              <a:t>-</a:t>
            </a:r>
            <a:r>
              <a:rPr lang="es-VE" sz="2800" dirty="0" smtClean="0"/>
              <a:t>Feminización  </a:t>
            </a:r>
            <a:r>
              <a:rPr lang="es-VE" sz="2800" dirty="0"/>
              <a:t/>
            </a:r>
            <a:br>
              <a:rPr lang="es-VE" sz="2800" dirty="0"/>
            </a:br>
            <a:r>
              <a:rPr lang="es-VE" sz="2800" dirty="0"/>
              <a:t>  </a:t>
            </a:r>
            <a:r>
              <a:rPr lang="es-VE" sz="2800" dirty="0" smtClean="0"/>
              <a:t>de la pobreza</a:t>
            </a:r>
            <a:br>
              <a:rPr lang="es-VE" sz="2800" dirty="0" smtClean="0"/>
            </a:br>
            <a:r>
              <a:rPr lang="es-VE" sz="2800" dirty="0" smtClean="0"/>
              <a:t/>
            </a:r>
            <a:br>
              <a:rPr lang="es-VE" sz="2800" dirty="0" smtClean="0"/>
            </a:br>
            <a:r>
              <a:rPr lang="es-VE" sz="2800" dirty="0" smtClean="0"/>
              <a:t>-Preponderancia de</a:t>
            </a:r>
            <a:br>
              <a:rPr lang="es-VE" sz="2800" dirty="0" smtClean="0"/>
            </a:br>
            <a:r>
              <a:rPr lang="es-VE" sz="2800" dirty="0"/>
              <a:t>  roles </a:t>
            </a:r>
            <a:r>
              <a:rPr lang="es-VE" sz="2800" dirty="0" smtClean="0"/>
              <a:t>maternos y</a:t>
            </a:r>
            <a:br>
              <a:rPr lang="es-VE" sz="2800" dirty="0" smtClean="0"/>
            </a:br>
            <a:r>
              <a:rPr lang="es-VE" sz="2800" dirty="0"/>
              <a:t>  de cuidado </a:t>
            </a:r>
          </a:p>
        </p:txBody>
      </p:sp>
      <p:sp>
        <p:nvSpPr>
          <p:cNvPr id="3" name="Marcador de contenido 2"/>
          <p:cNvSpPr>
            <a:spLocks noGrp="1"/>
          </p:cNvSpPr>
          <p:nvPr>
            <p:ph idx="1"/>
          </p:nvPr>
        </p:nvSpPr>
        <p:spPr>
          <a:xfrm>
            <a:off x="3760780" y="741322"/>
            <a:ext cx="7315200" cy="5366211"/>
          </a:xfrm>
        </p:spPr>
        <p:txBody>
          <a:bodyPr>
            <a:normAutofit lnSpcReduction="10000"/>
          </a:bodyPr>
          <a:lstStyle/>
          <a:p>
            <a:pPr>
              <a:buFont typeface="Wingdings" panose="05000000000000000000" pitchFamily="2" charset="2"/>
              <a:buChar char="§"/>
            </a:pPr>
            <a:r>
              <a:rPr lang="es-VE" b="1" dirty="0" smtClean="0">
                <a:solidFill>
                  <a:schemeClr val="accent1">
                    <a:lumMod val="75000"/>
                  </a:schemeClr>
                </a:solidFill>
              </a:rPr>
              <a:t>Causas más importantes de la feminización de la pobreza:</a:t>
            </a:r>
          </a:p>
          <a:p>
            <a:pPr lvl="4"/>
            <a:r>
              <a:rPr lang="es-VE" sz="1900" dirty="0" smtClean="0"/>
              <a:t>Precocidad de los embarazos.</a:t>
            </a:r>
          </a:p>
          <a:p>
            <a:pPr lvl="4"/>
            <a:r>
              <a:rPr lang="es-VE" sz="1900" dirty="0" smtClean="0"/>
              <a:t>Segregación laboral.</a:t>
            </a:r>
          </a:p>
          <a:p>
            <a:pPr lvl="4"/>
            <a:r>
              <a:rPr lang="es-VE" sz="1900" dirty="0" smtClean="0"/>
              <a:t>Discriminación salarial.</a:t>
            </a:r>
          </a:p>
          <a:p>
            <a:pPr marL="0" indent="0">
              <a:buNone/>
            </a:pPr>
            <a:r>
              <a:rPr lang="es-VE" sz="1800" dirty="0" smtClean="0"/>
              <a:t>		 ( Castillo Adicea/Género y </a:t>
            </a:r>
            <a:r>
              <a:rPr lang="es-VE" sz="1800" dirty="0"/>
              <a:t>Pobreza/2013) </a:t>
            </a:r>
            <a:endParaRPr lang="es-VE" sz="1800" dirty="0" smtClean="0"/>
          </a:p>
          <a:p>
            <a:pPr>
              <a:buFont typeface="Wingdings" panose="05000000000000000000" pitchFamily="2" charset="2"/>
              <a:buChar char="§"/>
            </a:pPr>
            <a:r>
              <a:rPr lang="es-VE" sz="1900" dirty="0" smtClean="0"/>
              <a:t>La causa </a:t>
            </a:r>
            <a:r>
              <a:rPr lang="es-VE" sz="1900" dirty="0"/>
              <a:t>más importante de la reproducción de la pobreza extrema es el embarazo adolescente</a:t>
            </a:r>
            <a:r>
              <a:rPr lang="es-VE" sz="1900" dirty="0" smtClean="0"/>
              <a:t>.</a:t>
            </a:r>
          </a:p>
          <a:p>
            <a:pPr>
              <a:buFont typeface="Wingdings" panose="05000000000000000000" pitchFamily="2" charset="2"/>
              <a:buChar char="§"/>
            </a:pPr>
            <a:r>
              <a:rPr lang="es-VE" sz="1900" dirty="0" smtClean="0"/>
              <a:t>Necesidad de políticas que se dirijan a frenar los flujos reproductivos de la pobreza extrema.</a:t>
            </a:r>
            <a:r>
              <a:rPr lang="es-VE" sz="1900" dirty="0"/>
              <a:t>	</a:t>
            </a:r>
            <a:endParaRPr lang="es-VE" sz="1900" dirty="0" smtClean="0"/>
          </a:p>
          <a:p>
            <a:pPr>
              <a:buFont typeface="Wingdings" panose="05000000000000000000" pitchFamily="2" charset="2"/>
              <a:buChar char="§"/>
            </a:pPr>
            <a:r>
              <a:rPr lang="es-VE" sz="1900" dirty="0" smtClean="0"/>
              <a:t>Venezuela </a:t>
            </a:r>
            <a:r>
              <a:rPr lang="es-VE" sz="1900" dirty="0"/>
              <a:t>se ha convertido en una fábrica de madres y </a:t>
            </a:r>
            <a:r>
              <a:rPr lang="es-VE" sz="1900" dirty="0" smtClean="0"/>
              <a:t>mujeres con acceso </a:t>
            </a:r>
            <a:r>
              <a:rPr lang="es-VE" sz="1900" dirty="0"/>
              <a:t>cada vez más restringido a su salud sexual y reproductiva, empoderamiento económico y político e incorporación al mercado </a:t>
            </a:r>
            <a:r>
              <a:rPr lang="es-VE" sz="1900" dirty="0" smtClean="0"/>
              <a:t>laboral.</a:t>
            </a:r>
            <a:endParaRPr lang="es-VE" sz="1800" dirty="0" smtClean="0"/>
          </a:p>
          <a:p>
            <a:pPr marL="0" indent="0" algn="ctr">
              <a:buNone/>
            </a:pPr>
            <a:r>
              <a:rPr lang="es-VE" sz="2200" b="1" dirty="0" smtClean="0">
                <a:solidFill>
                  <a:schemeClr val="accent1">
                    <a:lumMod val="75000"/>
                  </a:schemeClr>
                </a:solidFill>
              </a:rPr>
              <a:t>Índice </a:t>
            </a:r>
            <a:r>
              <a:rPr lang="es-VE" sz="2200" b="1" dirty="0">
                <a:solidFill>
                  <a:schemeClr val="accent1">
                    <a:lumMod val="75000"/>
                  </a:schemeClr>
                </a:solidFill>
              </a:rPr>
              <a:t>de desigualdad de género (IDG) </a:t>
            </a:r>
            <a:r>
              <a:rPr lang="es-VE" sz="2200" b="1" dirty="0" smtClean="0">
                <a:solidFill>
                  <a:schemeClr val="accent1">
                    <a:lumMod val="75000"/>
                  </a:schemeClr>
                </a:solidFill>
              </a:rPr>
              <a:t>2015: 0,476</a:t>
            </a:r>
            <a:r>
              <a:rPr lang="es-VE" sz="2200" dirty="0" smtClean="0"/>
              <a:t> </a:t>
            </a:r>
            <a:endParaRPr lang="es-VE" sz="2200" dirty="0"/>
          </a:p>
          <a:p>
            <a:pPr marL="0" indent="0" algn="ctr">
              <a:buNone/>
            </a:pPr>
            <a:r>
              <a:rPr lang="es-VE" sz="1800" dirty="0"/>
              <a:t>L</a:t>
            </a:r>
            <a:r>
              <a:rPr lang="es-VE" sz="1800" dirty="0" smtClean="0"/>
              <a:t>a </a:t>
            </a:r>
            <a:r>
              <a:rPr lang="es-VE" sz="1800" dirty="0"/>
              <a:t>ubica en el puesto 103, el peor lugar de la región </a:t>
            </a:r>
            <a:endParaRPr lang="es-VE" sz="1800" dirty="0" smtClean="0"/>
          </a:p>
          <a:p>
            <a:pPr marL="0" indent="0" algn="ctr">
              <a:buNone/>
            </a:pPr>
            <a:r>
              <a:rPr lang="es-VE" sz="1800" dirty="0" smtClean="0"/>
              <a:t>de </a:t>
            </a:r>
            <a:r>
              <a:rPr lang="es-VE" sz="1800" dirty="0"/>
              <a:t>acuerdo al Informe de Desarrollo Humano del PNUD 2015. </a:t>
            </a:r>
          </a:p>
        </p:txBody>
      </p:sp>
    </p:spTree>
    <p:extLst>
      <p:ext uri="{BB962C8B-B14F-4D97-AF65-F5344CB8AC3E}">
        <p14:creationId xmlns:p14="http://schemas.microsoft.com/office/powerpoint/2010/main" xmlns="" val="534599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co">
  <a:themeElements>
    <a:clrScheme name="Marco">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Marco">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882</TotalTime>
  <Words>3863</Words>
  <Application>Microsoft Office PowerPoint</Application>
  <PresentationFormat>Personalizado</PresentationFormat>
  <Paragraphs>197</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Marco</vt:lpstr>
      <vt:lpstr>INFORME   EPU   VENEZUELA  Segundo Ciclo del Examen Periódico Universal de Venezuela  (Período de Sesiones N° 26 del Consejo de Derechos Humanos de las Naciones Unidas)   Elaborado por el Observatorio Venezolano de los Derechos Humanos de las Mujeres  </vt:lpstr>
      <vt:lpstr>INTRODUCCIÓN   OVDHM Creado 2.006</vt:lpstr>
      <vt:lpstr>En relación a las recomendaciones formuladas por el Consejo de Derechos Humanos de la ONU   (Octubre 2.011)</vt:lpstr>
      <vt:lpstr>CONTEXTO ACTUAL  -Acceso a la información  -Salud</vt:lpstr>
      <vt:lpstr>CONTEXTO ACTUAL  -Violencia e inseguridad    </vt:lpstr>
      <vt:lpstr>CONTEXTO ACTUAL  -Violencia contra las mujeres, niñas y adolescentes.  -Víctimas secundarias</vt:lpstr>
      <vt:lpstr>CONTEXTO ACTUAL  -Inflación</vt:lpstr>
      <vt:lpstr> CONTEXTO ACTUAL  -Condiciones    de vida   Según Encuesta Social “Condiciones de Vida de la Población Venezolana 2015” UCAB-UCV-USB  </vt:lpstr>
      <vt:lpstr>CONTEXTO ACTUAL  -Feminización     de la pobreza  -Preponderancia de   roles maternos y   de cuidado </vt:lpstr>
      <vt:lpstr>CUMPLIMIENTO DE LAS RECOMENDACIONES SOBRE LOS DERECHOS DE LAS MUJERES EN EL EXAMEN PERIODICO UNIVERSAL DE 2011   Sobre el Tratamiento de las Reclusas y Medidas no Privativas de Libertad para Mujeres delincuentes  (Recomendación aceptada 93.10)</vt:lpstr>
      <vt:lpstr> CUMPLIMIENTO DE LAS RECOMENDACIONES SOBRE LOS DERECHOS DE LAS MUJERES EN EL EXAMEN PERIODICO UNIVERSAL DE 2011    Derecho a la Salud - Atención en Salud  Materna (Recomendación aceptada 93.20)  </vt:lpstr>
      <vt:lpstr>CUMPLIMIENTO DE LAS RECOMENDACIONES SOBRE LOS DERECHOS DE LAS MUJERES EN EL EXAMEN PERIODICO UNIVERSAL DE 2011  Derecho a la Salud - Atención en Salud  Materna (Recomendación aceptada 93.20)  </vt:lpstr>
      <vt:lpstr>CUMPLIMIENTO DE LAS RECOMENDACIONES SOBRE LOS DERECHOS DE LAS MUJERES EN EL EXAMEN PERIODICO UNIVERSAL DE 2011  Derecho a la Salud - Atención en Salud  Materna (Recomendación aceptada 93.20)  </vt:lpstr>
      <vt:lpstr>CUMPLIMIENTO DE LAS RECOMENDACIONES SOBRE LOS DERECHOS DE LAS MUJERES EN EL EXAMEN PERIODICO UNIVERSAL DE 2011  Derecho a la Salud -Salud Sexual y Reproductiva (Recomendaciones aplicadas o en aplicación 94.50, 94.51) </vt:lpstr>
      <vt:lpstr>CUMPLIMIENTO DE LAS RECOMENDACIONES SOBRE LOS DERECHOS DE LAS MUJERES EN EL EXAMEN PERIODICO UNIVERSAL DE 2011  Derecho a la Salud -Prevención y tratamiento de VIH SIDA (Recomendaciones aplicadas o   en aplicación 94.50, 94.51)  </vt:lpstr>
      <vt:lpstr>CUMPLIMIENTO DE LAS RECOMENDACIONES SOBRE LOS DERECHOS DE LAS MUJERES EN EL EXAMEN PERIODICO UNIVERSAL DE 2011  Derecho a la Salud -Prevención y tratamiento de VIH SIDA (Recomendaciones aplicadas o   en aplicación 94.50, 94.51)  </vt:lpstr>
      <vt:lpstr>CUMPLIMIENTO DE LAS RECOMENDACIONES SOBRE LOS DERECHOS DE LAS MUJERES EN EL EXAMEN PERIODICO UNIVERSAL DE 2011   -Derecho a vivir sin  violencia (Recomendaciones aplicadas o en aplicación 94.16, 94.21, 94.22, 94.25, Recomendación rechazada 96.11)  </vt:lpstr>
      <vt:lpstr>CUMPLIMIENTO DE LAS RECOMENDACIONES SOBRE LOS DERECHOS DE LAS MUJERES EN EL EXAMEN PERIODICO UNIVERSAL DE 2011   -Derecho a vivir sin  violencia (Recomendaciones aplicadas o en aplicación 94.16, 94.21, 94.22, 94.25, Recomendación rechazada 96.11)  </vt:lpstr>
      <vt:lpstr>CUMPLIMIENTO DE LAS RECOMENDACIONES SOBRE LOS DERECHOS DE LAS MUJERES EN EL EXAMEN PERIODICO UNIVERSAL DE 2011   -Derecho a vivir sin  violencia (Recomendaciones aplicadas o en aplicación 94.16, 94.21, 94.22, 94.25, Recomendación rechazada 96.11)  </vt:lpstr>
      <vt:lpstr>CUMPLIMIENTO DE LAS RECOMENDACIONES SOBRE LOS DERECHOS DE LAS MUJERES EN EL EXAMEN PERIODICO UNIVERSAL DE 2011   -Derecho a vivir sin  violencia (Recomendaciones aplicadas o en aplicación 94.16, 94.21, 94.22, 94.25, Recomendación rechazada 96.11)  </vt:lpstr>
      <vt:lpstr>CUMPLIMIENTO DE LAS RECOMENDACIONES SOBRE LOS DERECHOS DE LAS MUJERES EN EL EXAMEN PERIODICO UNIVERSAL DE 2011   -Derecho a vivir sin  violencia (Recomendaciones aplicadas o en aplicación 94.16, 94.21, 94.22, 94.25, Recomendación rechazada 96.11)  </vt:lpstr>
      <vt:lpstr>CUMPLIMIENTO DE LAS RECOMENDACIONES SOBRE LOS DERECHOS DE LAS MUJERES EN EL EXAMEN PERIODICO UNIVERSAL DE 2011   -Derecho a vivir sin  violencia (Recomendaciones aplicadas o en aplicación 94.16, 94.21, 94.22, 94.25, Recomendación rechazada 96.11)  </vt:lpstr>
      <vt:lpstr>CUMPLIMIENTO DE LAS RECOMENDACIONES SOBRE LOS DERECHOS DE LAS MUJERES EN EL EXAMEN PERIODICO UNIVERSAL DE 2011   -Derechos políticos (Recomendaciones aplicadas o en aplicación 94.23, 94.24)  </vt:lpstr>
      <vt:lpstr>CUMPLIMIENTO DE LAS RECOMENDACIONES SOBRE LOS DERECHOS DE LAS MUJERES EN EL EXAMEN PERIODICO UNIVERSAL DE 2011   -Derechos Económicos, Sociales y Culturales (Recomendaciones “implementadas o en proceso de implementación”)  </vt:lpstr>
      <vt:lpstr>CUMPLIMIENTO DE LAS RECOMENDACIONES SOBRE LOS DERECHOS DE LAS MUJERES EN EL EXAMEN PERIODICO UNIVERSAL DE 2011   -Derechos Económicos, sociales y culturales (Recomendaciones “implementadas o en proceso de implementación”)  </vt:lpstr>
      <vt:lpstr>INFORME   EPU   VENEZUELA  Segundo Ciclo del Examen Periódico Universal de Venezuela  (Período de Sesiones N° 26 del Consejo de Derechos Humanos de las Naciones Unidas)    Elaborado por el Observatorio Venezolano de los Derechos Humanos de las Mujeres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Leo Camacaro</dc:creator>
  <cp:lastModifiedBy>Kristen</cp:lastModifiedBy>
  <cp:revision>74</cp:revision>
  <dcterms:created xsi:type="dcterms:W3CDTF">2016-04-09T14:17:55Z</dcterms:created>
  <dcterms:modified xsi:type="dcterms:W3CDTF">2016-10-28T15:49:20Z</dcterms:modified>
</cp:coreProperties>
</file>